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6" r:id="rId2"/>
    <p:sldId id="416" r:id="rId3"/>
    <p:sldId id="417" r:id="rId4"/>
    <p:sldId id="444" r:id="rId5"/>
    <p:sldId id="259" r:id="rId6"/>
    <p:sldId id="279" r:id="rId7"/>
    <p:sldId id="280" r:id="rId8"/>
    <p:sldId id="281" r:id="rId9"/>
    <p:sldId id="283" r:id="rId10"/>
    <p:sldId id="284" r:id="rId11"/>
    <p:sldId id="285" r:id="rId12"/>
    <p:sldId id="395" r:id="rId13"/>
    <p:sldId id="396" r:id="rId14"/>
    <p:sldId id="397" r:id="rId15"/>
    <p:sldId id="398" r:id="rId16"/>
    <p:sldId id="399" r:id="rId17"/>
    <p:sldId id="401" r:id="rId18"/>
    <p:sldId id="402" r:id="rId19"/>
    <p:sldId id="403" r:id="rId20"/>
    <p:sldId id="404" r:id="rId21"/>
    <p:sldId id="405" r:id="rId22"/>
    <p:sldId id="406" r:id="rId23"/>
    <p:sldId id="407" r:id="rId24"/>
    <p:sldId id="408" r:id="rId25"/>
    <p:sldId id="409" r:id="rId26"/>
    <p:sldId id="411" r:id="rId27"/>
    <p:sldId id="412" r:id="rId28"/>
    <p:sldId id="414" r:id="rId29"/>
    <p:sldId id="413" r:id="rId30"/>
    <p:sldId id="415" r:id="rId31"/>
    <p:sldId id="392" r:id="rId32"/>
    <p:sldId id="286" r:id="rId33"/>
    <p:sldId id="445" r:id="rId34"/>
    <p:sldId id="292" r:id="rId35"/>
    <p:sldId id="293" r:id="rId36"/>
    <p:sldId id="294" r:id="rId37"/>
    <p:sldId id="290" r:id="rId38"/>
    <p:sldId id="298" r:id="rId39"/>
    <p:sldId id="329" r:id="rId40"/>
    <p:sldId id="330" r:id="rId41"/>
    <p:sldId id="441" r:id="rId42"/>
    <p:sldId id="362" r:id="rId43"/>
  </p:sldIdLst>
  <p:sldSz cx="12192000" cy="6858000"/>
  <p:notesSz cx="6858000" cy="9144000"/>
  <p:defaultTextStyle>
    <a:defPPr>
      <a:defRPr lang="en-Q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95"/>
    <p:restoredTop sz="79456"/>
  </p:normalViewPr>
  <p:slideViewPr>
    <p:cSldViewPr snapToGrid="0" snapToObjects="1">
      <p:cViewPr varScale="1">
        <p:scale>
          <a:sx n="100" d="100"/>
          <a:sy n="100" d="100"/>
        </p:scale>
        <p:origin x="148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Q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CC9782-BF36-3D44-AE7B-DEDCBDCE1B6F}" type="datetimeFigureOut">
              <a:rPr lang="en-QA" smtClean="0"/>
              <a:t>2/1/23</a:t>
            </a:fld>
            <a:endParaRPr lang="en-Q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Q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Q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Q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B86C1A-9081-E644-990B-8D1DF1BAF97F}" type="slidenum">
              <a:rPr lang="en-QA" smtClean="0"/>
              <a:t>‹#›</a:t>
            </a:fld>
            <a:endParaRPr lang="en-QA"/>
          </a:p>
        </p:txBody>
      </p:sp>
    </p:spTree>
    <p:extLst>
      <p:ext uri="{BB962C8B-B14F-4D97-AF65-F5344CB8AC3E}">
        <p14:creationId xmlns:p14="http://schemas.microsoft.com/office/powerpoint/2010/main" val="3221768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0" i="0" dirty="0">
                <a:solidFill>
                  <a:srgbClr val="111111"/>
                </a:solidFill>
                <a:effectLst/>
                <a:latin typeface="Helvetica" pitchFamily="2" charset="0"/>
              </a:rPr>
              <a:t>Anemia is a condition in which you lack enough healthy red blood cells to carry adequate oxygen to your body's tissues (</a:t>
            </a:r>
            <a:r>
              <a:rPr lang="en-US" b="0" i="0" dirty="0">
                <a:solidFill>
                  <a:srgbClr val="645D5F"/>
                </a:solidFill>
                <a:effectLst/>
                <a:latin typeface="Arial" panose="020B0604020202020204" pitchFamily="34" charset="0"/>
              </a:rPr>
              <a:t>red blood cells provide oxygen to body tissues)</a:t>
            </a:r>
            <a:r>
              <a:rPr lang="en-US" b="0" i="0" dirty="0">
                <a:solidFill>
                  <a:srgbClr val="111111"/>
                </a:solidFill>
                <a:effectLst/>
                <a:latin typeface="Helvetica" pitchFamily="2" charset="0"/>
              </a:rPr>
              <a:t>. </a:t>
            </a:r>
          </a:p>
          <a:p>
            <a:pPr marL="171450" indent="-171450">
              <a:buFontTx/>
              <a:buChar char="-"/>
            </a:pPr>
            <a:r>
              <a:rPr lang="en-US" b="0" i="0" dirty="0">
                <a:solidFill>
                  <a:srgbClr val="111111"/>
                </a:solidFill>
                <a:effectLst/>
                <a:latin typeface="Helvetica" pitchFamily="2" charset="0"/>
              </a:rPr>
              <a:t>Having anemia, also referred to as low hemoglobin, can make you feel tired and weak.</a:t>
            </a:r>
          </a:p>
          <a:p>
            <a:pPr marL="171450" indent="-171450">
              <a:buFontTx/>
              <a:buChar char="-"/>
            </a:pPr>
            <a:r>
              <a:rPr lang="en-US" i="0" dirty="0">
                <a:effectLst/>
                <a:latin typeface="Times"/>
              </a:rPr>
              <a:t>In 2011, 29% of non-pregnant women worldwide were affected by </a:t>
            </a:r>
            <a:r>
              <a:rPr lang="en-US" i="0" dirty="0" err="1">
                <a:effectLst/>
                <a:latin typeface="Times"/>
              </a:rPr>
              <a:t>anaemia</a:t>
            </a:r>
            <a:r>
              <a:rPr lang="en-US" i="0" dirty="0">
                <a:effectLst/>
                <a:latin typeface="Times"/>
              </a:rPr>
              <a:t>.</a:t>
            </a:r>
          </a:p>
          <a:p>
            <a:pPr marL="171450" indent="-171450">
              <a:buFontTx/>
              <a:buChar char="-"/>
            </a:pPr>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5</a:t>
            </a:fld>
            <a:endParaRPr lang="en-QA"/>
          </a:p>
        </p:txBody>
      </p:sp>
    </p:spTree>
    <p:extLst>
      <p:ext uri="{BB962C8B-B14F-4D97-AF65-F5344CB8AC3E}">
        <p14:creationId xmlns:p14="http://schemas.microsoft.com/office/powerpoint/2010/main" val="2612963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15</a:t>
            </a:fld>
            <a:endParaRPr lang="en-QA"/>
          </a:p>
        </p:txBody>
      </p:sp>
    </p:spTree>
    <p:extLst>
      <p:ext uri="{BB962C8B-B14F-4D97-AF65-F5344CB8AC3E}">
        <p14:creationId xmlns:p14="http://schemas.microsoft.com/office/powerpoint/2010/main" val="1896895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16</a:t>
            </a:fld>
            <a:endParaRPr lang="en-QA"/>
          </a:p>
        </p:txBody>
      </p:sp>
    </p:spTree>
    <p:extLst>
      <p:ext uri="{BB962C8B-B14F-4D97-AF65-F5344CB8AC3E}">
        <p14:creationId xmlns:p14="http://schemas.microsoft.com/office/powerpoint/2010/main" val="2473224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17</a:t>
            </a:fld>
            <a:endParaRPr lang="en-QA"/>
          </a:p>
        </p:txBody>
      </p:sp>
    </p:spTree>
    <p:extLst>
      <p:ext uri="{BB962C8B-B14F-4D97-AF65-F5344CB8AC3E}">
        <p14:creationId xmlns:p14="http://schemas.microsoft.com/office/powerpoint/2010/main" val="3981526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18</a:t>
            </a:fld>
            <a:endParaRPr lang="en-QA"/>
          </a:p>
        </p:txBody>
      </p:sp>
    </p:spTree>
    <p:extLst>
      <p:ext uri="{BB962C8B-B14F-4D97-AF65-F5344CB8AC3E}">
        <p14:creationId xmlns:p14="http://schemas.microsoft.com/office/powerpoint/2010/main" val="4149577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19</a:t>
            </a:fld>
            <a:endParaRPr lang="en-QA"/>
          </a:p>
        </p:txBody>
      </p:sp>
    </p:spTree>
    <p:extLst>
      <p:ext uri="{BB962C8B-B14F-4D97-AF65-F5344CB8AC3E}">
        <p14:creationId xmlns:p14="http://schemas.microsoft.com/office/powerpoint/2010/main" val="4042757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20</a:t>
            </a:fld>
            <a:endParaRPr lang="en-QA"/>
          </a:p>
        </p:txBody>
      </p:sp>
    </p:spTree>
    <p:extLst>
      <p:ext uri="{BB962C8B-B14F-4D97-AF65-F5344CB8AC3E}">
        <p14:creationId xmlns:p14="http://schemas.microsoft.com/office/powerpoint/2010/main" val="2862512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21</a:t>
            </a:fld>
            <a:endParaRPr lang="en-QA"/>
          </a:p>
        </p:txBody>
      </p:sp>
    </p:spTree>
    <p:extLst>
      <p:ext uri="{BB962C8B-B14F-4D97-AF65-F5344CB8AC3E}">
        <p14:creationId xmlns:p14="http://schemas.microsoft.com/office/powerpoint/2010/main" val="66424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22</a:t>
            </a:fld>
            <a:endParaRPr lang="en-QA"/>
          </a:p>
        </p:txBody>
      </p:sp>
    </p:spTree>
    <p:extLst>
      <p:ext uri="{BB962C8B-B14F-4D97-AF65-F5344CB8AC3E}">
        <p14:creationId xmlns:p14="http://schemas.microsoft.com/office/powerpoint/2010/main" val="769153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it is super important to correctly classify every person with anemia, we can increase the threshold but that will cause an increase in false positives </a:t>
            </a:r>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23</a:t>
            </a:fld>
            <a:endParaRPr lang="en-QA"/>
          </a:p>
        </p:txBody>
      </p:sp>
    </p:spTree>
    <p:extLst>
      <p:ext uri="{BB962C8B-B14F-4D97-AF65-F5344CB8AC3E}">
        <p14:creationId xmlns:p14="http://schemas.microsoft.com/office/powerpoint/2010/main" val="1906830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24</a:t>
            </a:fld>
            <a:endParaRPr lang="en-QA"/>
          </a:p>
        </p:txBody>
      </p:sp>
    </p:spTree>
    <p:extLst>
      <p:ext uri="{BB962C8B-B14F-4D97-AF65-F5344CB8AC3E}">
        <p14:creationId xmlns:p14="http://schemas.microsoft.com/office/powerpoint/2010/main" val="3995366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 </a:t>
            </a:r>
            <a:r>
              <a:rPr lang="en-US" i="0" dirty="0">
                <a:effectLst/>
                <a:latin typeface="Times"/>
              </a:rPr>
              <a:t>Recently, it was reported that Hb can be estimated with high accuracy using automated algorithms to </a:t>
            </a:r>
            <a:r>
              <a:rPr lang="en-US" i="0" dirty="0" err="1">
                <a:effectLst/>
                <a:latin typeface="Times"/>
              </a:rPr>
              <a:t>analyse</a:t>
            </a:r>
            <a:r>
              <a:rPr lang="en-US" i="0" dirty="0">
                <a:effectLst/>
                <a:latin typeface="Times"/>
              </a:rPr>
              <a:t> the </a:t>
            </a:r>
            <a:r>
              <a:rPr lang="en-US" i="0" dirty="0" err="1">
                <a:effectLst/>
                <a:latin typeface="Times"/>
              </a:rPr>
              <a:t>colour</a:t>
            </a:r>
            <a:r>
              <a:rPr lang="en-US" i="0" dirty="0">
                <a:effectLst/>
                <a:latin typeface="Times"/>
              </a:rPr>
              <a:t> of fingernail beds from digital photographs taken by smartphones</a:t>
            </a:r>
          </a:p>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6</a:t>
            </a:fld>
            <a:endParaRPr lang="en-QA"/>
          </a:p>
        </p:txBody>
      </p:sp>
    </p:spTree>
    <p:extLst>
      <p:ext uri="{BB962C8B-B14F-4D97-AF65-F5344CB8AC3E}">
        <p14:creationId xmlns:p14="http://schemas.microsoft.com/office/powerpoint/2010/main" val="2045087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For each threshold, we can build a confusion matrix </a:t>
            </a:r>
          </a:p>
          <a:p>
            <a:pPr marL="171450" indent="-171450">
              <a:buFontTx/>
              <a:buChar char="-"/>
            </a:pPr>
            <a:r>
              <a:rPr lang="en-US" dirty="0"/>
              <a:t>But we might wind up with a great deal of confusion matrices </a:t>
            </a:r>
          </a:p>
          <a:p>
            <a:pPr marL="171450" indent="-171450">
              <a:buFontTx/>
              <a:buChar char="-"/>
            </a:pPr>
            <a:r>
              <a:rPr lang="en-US" dirty="0"/>
              <a:t>Instead of being overwhelmed with confusion matrices, we can use an ROC graph to summarize all the results in a simple way</a:t>
            </a:r>
          </a:p>
          <a:p>
            <a:pPr marL="171450" indent="-171450">
              <a:buFontTx/>
              <a:buChar char="-"/>
            </a:pPr>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25</a:t>
            </a:fld>
            <a:endParaRPr lang="en-QA"/>
          </a:p>
        </p:txBody>
      </p:sp>
    </p:spTree>
    <p:extLst>
      <p:ext uri="{BB962C8B-B14F-4D97-AF65-F5344CB8AC3E}">
        <p14:creationId xmlns:p14="http://schemas.microsoft.com/office/powerpoint/2010/main" val="3275833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26</a:t>
            </a:fld>
            <a:endParaRPr lang="en-QA"/>
          </a:p>
        </p:txBody>
      </p:sp>
    </p:spTree>
    <p:extLst>
      <p:ext uri="{BB962C8B-B14F-4D97-AF65-F5344CB8AC3E}">
        <p14:creationId xmlns:p14="http://schemas.microsoft.com/office/powerpoint/2010/main" val="4225453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27</a:t>
            </a:fld>
            <a:endParaRPr lang="en-QA"/>
          </a:p>
        </p:txBody>
      </p:sp>
    </p:spTree>
    <p:extLst>
      <p:ext uri="{BB962C8B-B14F-4D97-AF65-F5344CB8AC3E}">
        <p14:creationId xmlns:p14="http://schemas.microsoft.com/office/powerpoint/2010/main" val="32843336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True positive rate tells you what proportion of anemic people were correctly classified  </a:t>
            </a:r>
          </a:p>
          <a:p>
            <a:pPr marL="171450" indent="-171450">
              <a:buFontTx/>
              <a:buChar char="-"/>
            </a:pPr>
            <a:r>
              <a:rPr lang="en-US" dirty="0"/>
              <a:t>False positive rate (FP/(FP+TN)) tells you what proportion of non-anemic people were incorrectly classified  </a:t>
            </a:r>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28</a:t>
            </a:fld>
            <a:endParaRPr lang="en-QA"/>
          </a:p>
        </p:txBody>
      </p:sp>
    </p:spTree>
    <p:extLst>
      <p:ext uri="{BB962C8B-B14F-4D97-AF65-F5344CB8AC3E}">
        <p14:creationId xmlns:p14="http://schemas.microsoft.com/office/powerpoint/2010/main" val="419312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29</a:t>
            </a:fld>
            <a:endParaRPr lang="en-QA"/>
          </a:p>
        </p:txBody>
      </p:sp>
    </p:spTree>
    <p:extLst>
      <p:ext uri="{BB962C8B-B14F-4D97-AF65-F5344CB8AC3E}">
        <p14:creationId xmlns:p14="http://schemas.microsoft.com/office/powerpoint/2010/main" val="3857385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30</a:t>
            </a:fld>
            <a:endParaRPr lang="en-QA"/>
          </a:p>
        </p:txBody>
      </p:sp>
    </p:spTree>
    <p:extLst>
      <p:ext uri="{BB962C8B-B14F-4D97-AF65-F5344CB8AC3E}">
        <p14:creationId xmlns:p14="http://schemas.microsoft.com/office/powerpoint/2010/main" val="2030901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0" i="0" dirty="0">
                <a:solidFill>
                  <a:srgbClr val="111111"/>
                </a:solidFill>
                <a:effectLst/>
                <a:latin typeface="Helvetica" pitchFamily="2" charset="0"/>
              </a:rPr>
              <a:t>A hemoglobin test measures the amount of hemoglobin in your blood. Hemoglobin is a protein in your red blood cells that carries oxygen to your body's organs and tissues and transports carbon dioxide from your organs and tissues back to your lungs.</a:t>
            </a:r>
            <a:endParaRPr lang="en-US" b="0" i="0" dirty="0">
              <a:solidFill>
                <a:srgbClr val="343536"/>
              </a:solidFill>
              <a:effectLst/>
              <a:latin typeface="Source Sans Pro" panose="020F0502020204030204" pitchFamily="34" charset="0"/>
            </a:endParaRPr>
          </a:p>
          <a:p>
            <a:pPr marL="171450" indent="-171450">
              <a:buFontTx/>
              <a:buChar char="-"/>
            </a:pPr>
            <a:r>
              <a:rPr lang="en-US" b="0" i="0" dirty="0">
                <a:solidFill>
                  <a:srgbClr val="343536"/>
                </a:solidFill>
                <a:effectLst/>
                <a:latin typeface="Source Sans Pro" panose="020F0502020204030204" pitchFamily="34" charset="0"/>
              </a:rPr>
              <a:t>A hematocrit test (</a:t>
            </a:r>
            <a:r>
              <a:rPr lang="en-US" b="0" i="0" dirty="0" err="1">
                <a:solidFill>
                  <a:srgbClr val="343536"/>
                </a:solidFill>
                <a:effectLst/>
                <a:latin typeface="Source Sans Pro" panose="020F0502020204030204" pitchFamily="34" charset="0"/>
              </a:rPr>
              <a:t>Hct</a:t>
            </a:r>
            <a:r>
              <a:rPr lang="en-US" b="0" i="0" dirty="0">
                <a:solidFill>
                  <a:srgbClr val="343536"/>
                </a:solidFill>
                <a:effectLst/>
                <a:latin typeface="Source Sans Pro" panose="020F0502020204030204" pitchFamily="34" charset="0"/>
              </a:rPr>
              <a:t>) is a simple blood test that measures the percentage of red blood cells in your blood. Red blood cells are important because they carry oxygen throughout your body. Test results showing low or high hematocrit levels may be signs of blood disorders or other medical conditions.</a:t>
            </a:r>
          </a:p>
          <a:p>
            <a:pPr marL="171450" indent="-171450">
              <a:buFontTx/>
              <a:buChar char="-"/>
            </a:pPr>
            <a:r>
              <a:rPr lang="en-US" b="0" i="0" dirty="0">
                <a:solidFill>
                  <a:srgbClr val="444444"/>
                </a:solidFill>
                <a:effectLst/>
                <a:latin typeface="Lucida Grande" panose="020B0600040502020204" pitchFamily="34" charset="0"/>
              </a:rPr>
              <a:t>A red blood cell (RBC) count measures the number of red blood cells, also known as erythrocytes, in your blood. </a:t>
            </a:r>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31</a:t>
            </a:fld>
            <a:endParaRPr lang="en-QA"/>
          </a:p>
        </p:txBody>
      </p:sp>
    </p:spTree>
    <p:extLst>
      <p:ext uri="{BB962C8B-B14F-4D97-AF65-F5344CB8AC3E}">
        <p14:creationId xmlns:p14="http://schemas.microsoft.com/office/powerpoint/2010/main" val="20148751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32</a:t>
            </a:fld>
            <a:endParaRPr lang="en-QA"/>
          </a:p>
        </p:txBody>
      </p:sp>
    </p:spTree>
    <p:extLst>
      <p:ext uri="{BB962C8B-B14F-4D97-AF65-F5344CB8AC3E}">
        <p14:creationId xmlns:p14="http://schemas.microsoft.com/office/powerpoint/2010/main" val="24884657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34</a:t>
            </a:fld>
            <a:endParaRPr lang="en-QA"/>
          </a:p>
        </p:txBody>
      </p:sp>
    </p:spTree>
    <p:extLst>
      <p:ext uri="{BB962C8B-B14F-4D97-AF65-F5344CB8AC3E}">
        <p14:creationId xmlns:p14="http://schemas.microsoft.com/office/powerpoint/2010/main" val="41467757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35</a:t>
            </a:fld>
            <a:endParaRPr lang="en-QA"/>
          </a:p>
        </p:txBody>
      </p:sp>
    </p:spTree>
    <p:extLst>
      <p:ext uri="{BB962C8B-B14F-4D97-AF65-F5344CB8AC3E}">
        <p14:creationId xmlns:p14="http://schemas.microsoft.com/office/powerpoint/2010/main" val="2515343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Tx/>
              <a:buChar char="-"/>
            </a:pPr>
            <a:r>
              <a:rPr lang="en-US" b="0" i="0" dirty="0">
                <a:solidFill>
                  <a:srgbClr val="111111"/>
                </a:solidFill>
                <a:effectLst/>
                <a:latin typeface="Helvetica" pitchFamily="2" charset="0"/>
              </a:rPr>
              <a:t>Thrombocytopenia is a condition in which you have a low blood platelet count. </a:t>
            </a:r>
          </a:p>
          <a:p>
            <a:pPr marL="171450" indent="-171450" algn="l">
              <a:buFontTx/>
              <a:buChar char="-"/>
            </a:pPr>
            <a:r>
              <a:rPr lang="en-US" b="0" i="0" dirty="0">
                <a:solidFill>
                  <a:srgbClr val="111111"/>
                </a:solidFill>
                <a:effectLst/>
                <a:latin typeface="Helvetica" pitchFamily="2" charset="0"/>
              </a:rPr>
              <a:t>Platelets (thrombocytes) are colorless blood cells that help blood clot. Platelets stop bleeding by clumping and forming plugs in blood vessel injuries.</a:t>
            </a:r>
          </a:p>
          <a:p>
            <a:pPr marL="171450" indent="-171450" algn="l">
              <a:buFontTx/>
              <a:buChar char="-"/>
            </a:pPr>
            <a:r>
              <a:rPr lang="en-US" b="0" i="0" dirty="0">
                <a:solidFill>
                  <a:srgbClr val="111111"/>
                </a:solidFill>
                <a:effectLst/>
                <a:latin typeface="Helvetica" pitchFamily="2" charset="0"/>
              </a:rPr>
              <a:t>Thrombocytopenia might occur as a result of a bone marrow disorder such as leukemia or an immune system problem. Or it can be a side effect of taking certain medications.</a:t>
            </a:r>
          </a:p>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7</a:t>
            </a:fld>
            <a:endParaRPr lang="en-QA"/>
          </a:p>
        </p:txBody>
      </p:sp>
    </p:spTree>
    <p:extLst>
      <p:ext uri="{BB962C8B-B14F-4D97-AF65-F5344CB8AC3E}">
        <p14:creationId xmlns:p14="http://schemas.microsoft.com/office/powerpoint/2010/main" val="16164374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36</a:t>
            </a:fld>
            <a:endParaRPr lang="en-QA"/>
          </a:p>
        </p:txBody>
      </p:sp>
    </p:spTree>
    <p:extLst>
      <p:ext uri="{BB962C8B-B14F-4D97-AF65-F5344CB8AC3E}">
        <p14:creationId xmlns:p14="http://schemas.microsoft.com/office/powerpoint/2010/main" val="25883827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37</a:t>
            </a:fld>
            <a:endParaRPr lang="en-QA"/>
          </a:p>
        </p:txBody>
      </p:sp>
    </p:spTree>
    <p:extLst>
      <p:ext uri="{BB962C8B-B14F-4D97-AF65-F5344CB8AC3E}">
        <p14:creationId xmlns:p14="http://schemas.microsoft.com/office/powerpoint/2010/main" val="18022624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39</a:t>
            </a:fld>
            <a:endParaRPr lang="en-QA"/>
          </a:p>
        </p:txBody>
      </p:sp>
    </p:spTree>
    <p:extLst>
      <p:ext uri="{BB962C8B-B14F-4D97-AF65-F5344CB8AC3E}">
        <p14:creationId xmlns:p14="http://schemas.microsoft.com/office/powerpoint/2010/main" val="1826168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QA" dirty="0"/>
          </a:p>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8</a:t>
            </a:fld>
            <a:endParaRPr lang="en-QA"/>
          </a:p>
        </p:txBody>
      </p:sp>
    </p:spTree>
    <p:extLst>
      <p:ext uri="{BB962C8B-B14F-4D97-AF65-F5344CB8AC3E}">
        <p14:creationId xmlns:p14="http://schemas.microsoft.com/office/powerpoint/2010/main" val="3998961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10</a:t>
            </a:fld>
            <a:endParaRPr lang="en-QA"/>
          </a:p>
        </p:txBody>
      </p:sp>
    </p:spTree>
    <p:extLst>
      <p:ext uri="{BB962C8B-B14F-4D97-AF65-F5344CB8AC3E}">
        <p14:creationId xmlns:p14="http://schemas.microsoft.com/office/powerpoint/2010/main" val="3125804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11</a:t>
            </a:fld>
            <a:endParaRPr lang="en-QA"/>
          </a:p>
        </p:txBody>
      </p:sp>
    </p:spTree>
    <p:extLst>
      <p:ext uri="{BB962C8B-B14F-4D97-AF65-F5344CB8AC3E}">
        <p14:creationId xmlns:p14="http://schemas.microsoft.com/office/powerpoint/2010/main" val="1148326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12</a:t>
            </a:fld>
            <a:endParaRPr lang="en-QA"/>
          </a:p>
        </p:txBody>
      </p:sp>
    </p:spTree>
    <p:extLst>
      <p:ext uri="{BB962C8B-B14F-4D97-AF65-F5344CB8AC3E}">
        <p14:creationId xmlns:p14="http://schemas.microsoft.com/office/powerpoint/2010/main" val="163277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13</a:t>
            </a:fld>
            <a:endParaRPr lang="en-QA"/>
          </a:p>
        </p:txBody>
      </p:sp>
    </p:spTree>
    <p:extLst>
      <p:ext uri="{BB962C8B-B14F-4D97-AF65-F5344CB8AC3E}">
        <p14:creationId xmlns:p14="http://schemas.microsoft.com/office/powerpoint/2010/main" val="3260808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14</a:t>
            </a:fld>
            <a:endParaRPr lang="en-QA"/>
          </a:p>
        </p:txBody>
      </p:sp>
    </p:spTree>
    <p:extLst>
      <p:ext uri="{BB962C8B-B14F-4D97-AF65-F5344CB8AC3E}">
        <p14:creationId xmlns:p14="http://schemas.microsoft.com/office/powerpoint/2010/main" val="2513563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3A5AC-20F8-734D-8118-5B093E4ACA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QA"/>
          </a:p>
        </p:txBody>
      </p:sp>
      <p:sp>
        <p:nvSpPr>
          <p:cNvPr id="3" name="Subtitle 2">
            <a:extLst>
              <a:ext uri="{FF2B5EF4-FFF2-40B4-BE49-F238E27FC236}">
                <a16:creationId xmlns:a16="http://schemas.microsoft.com/office/drawing/2014/main" id="{773D22F4-2325-2D4F-8DB7-F5D1F8876A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QA"/>
          </a:p>
        </p:txBody>
      </p:sp>
      <p:sp>
        <p:nvSpPr>
          <p:cNvPr id="4" name="Date Placeholder 3">
            <a:extLst>
              <a:ext uri="{FF2B5EF4-FFF2-40B4-BE49-F238E27FC236}">
                <a16:creationId xmlns:a16="http://schemas.microsoft.com/office/drawing/2014/main" id="{D9E54C07-816B-624B-9814-0EB4DBDC6D18}"/>
              </a:ext>
            </a:extLst>
          </p:cNvPr>
          <p:cNvSpPr>
            <a:spLocks noGrp="1"/>
          </p:cNvSpPr>
          <p:nvPr>
            <p:ph type="dt" sz="half" idx="10"/>
          </p:nvPr>
        </p:nvSpPr>
        <p:spPr/>
        <p:txBody>
          <a:bodyPr/>
          <a:lstStyle/>
          <a:p>
            <a:fld id="{D70658A3-7D13-6F48-B603-43E48ECC5162}" type="datetimeFigureOut">
              <a:rPr lang="en-QA" smtClean="0"/>
              <a:t>2/1/23</a:t>
            </a:fld>
            <a:endParaRPr lang="en-QA"/>
          </a:p>
        </p:txBody>
      </p:sp>
      <p:sp>
        <p:nvSpPr>
          <p:cNvPr id="5" name="Footer Placeholder 4">
            <a:extLst>
              <a:ext uri="{FF2B5EF4-FFF2-40B4-BE49-F238E27FC236}">
                <a16:creationId xmlns:a16="http://schemas.microsoft.com/office/drawing/2014/main" id="{A0E07E43-3155-1541-AD53-F6FBB600A36F}"/>
              </a:ext>
            </a:extLst>
          </p:cNvPr>
          <p:cNvSpPr>
            <a:spLocks noGrp="1"/>
          </p:cNvSpPr>
          <p:nvPr>
            <p:ph type="ftr" sz="quarter" idx="11"/>
          </p:nvPr>
        </p:nvSpPr>
        <p:spPr/>
        <p:txBody>
          <a:bodyPr/>
          <a:lstStyle/>
          <a:p>
            <a:endParaRPr lang="en-QA"/>
          </a:p>
        </p:txBody>
      </p:sp>
      <p:sp>
        <p:nvSpPr>
          <p:cNvPr id="6" name="Slide Number Placeholder 5">
            <a:extLst>
              <a:ext uri="{FF2B5EF4-FFF2-40B4-BE49-F238E27FC236}">
                <a16:creationId xmlns:a16="http://schemas.microsoft.com/office/drawing/2014/main" id="{CB3BD9C8-E25A-9540-B020-2DC5F0E9F6B2}"/>
              </a:ext>
            </a:extLst>
          </p:cNvPr>
          <p:cNvSpPr>
            <a:spLocks noGrp="1"/>
          </p:cNvSpPr>
          <p:nvPr>
            <p:ph type="sldNum" sz="quarter" idx="12"/>
          </p:nvPr>
        </p:nvSpPr>
        <p:spPr/>
        <p:txBody>
          <a:bodyPr/>
          <a:lstStyle/>
          <a:p>
            <a:fld id="{02A3C033-71B6-1146-953F-559FDDD23373}" type="slidenum">
              <a:rPr lang="en-QA" smtClean="0"/>
              <a:t>‹#›</a:t>
            </a:fld>
            <a:endParaRPr lang="en-QA"/>
          </a:p>
        </p:txBody>
      </p:sp>
    </p:spTree>
    <p:extLst>
      <p:ext uri="{BB962C8B-B14F-4D97-AF65-F5344CB8AC3E}">
        <p14:creationId xmlns:p14="http://schemas.microsoft.com/office/powerpoint/2010/main" val="409489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98BDD-3065-D545-9FAF-0F4BF6A4EACE}"/>
              </a:ext>
            </a:extLst>
          </p:cNvPr>
          <p:cNvSpPr>
            <a:spLocks noGrp="1"/>
          </p:cNvSpPr>
          <p:nvPr>
            <p:ph type="title"/>
          </p:nvPr>
        </p:nvSpPr>
        <p:spPr/>
        <p:txBody>
          <a:bodyPr/>
          <a:lstStyle/>
          <a:p>
            <a:r>
              <a:rPr lang="en-US"/>
              <a:t>Click to edit Master title style</a:t>
            </a:r>
            <a:endParaRPr lang="en-QA"/>
          </a:p>
        </p:txBody>
      </p:sp>
      <p:sp>
        <p:nvSpPr>
          <p:cNvPr id="3" name="Vertical Text Placeholder 2">
            <a:extLst>
              <a:ext uri="{FF2B5EF4-FFF2-40B4-BE49-F238E27FC236}">
                <a16:creationId xmlns:a16="http://schemas.microsoft.com/office/drawing/2014/main" id="{1AE87339-1FB6-7E41-8308-398346E682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QA"/>
          </a:p>
        </p:txBody>
      </p:sp>
      <p:sp>
        <p:nvSpPr>
          <p:cNvPr id="4" name="Date Placeholder 3">
            <a:extLst>
              <a:ext uri="{FF2B5EF4-FFF2-40B4-BE49-F238E27FC236}">
                <a16:creationId xmlns:a16="http://schemas.microsoft.com/office/drawing/2014/main" id="{0E2D72B3-BDDF-B542-B214-3F48DF1C3280}"/>
              </a:ext>
            </a:extLst>
          </p:cNvPr>
          <p:cNvSpPr>
            <a:spLocks noGrp="1"/>
          </p:cNvSpPr>
          <p:nvPr>
            <p:ph type="dt" sz="half" idx="10"/>
          </p:nvPr>
        </p:nvSpPr>
        <p:spPr/>
        <p:txBody>
          <a:bodyPr/>
          <a:lstStyle/>
          <a:p>
            <a:fld id="{D70658A3-7D13-6F48-B603-43E48ECC5162}" type="datetimeFigureOut">
              <a:rPr lang="en-QA" smtClean="0"/>
              <a:t>2/1/23</a:t>
            </a:fld>
            <a:endParaRPr lang="en-QA"/>
          </a:p>
        </p:txBody>
      </p:sp>
      <p:sp>
        <p:nvSpPr>
          <p:cNvPr id="5" name="Footer Placeholder 4">
            <a:extLst>
              <a:ext uri="{FF2B5EF4-FFF2-40B4-BE49-F238E27FC236}">
                <a16:creationId xmlns:a16="http://schemas.microsoft.com/office/drawing/2014/main" id="{CACD94B3-7A9B-0D47-995E-3EC1780DBAAE}"/>
              </a:ext>
            </a:extLst>
          </p:cNvPr>
          <p:cNvSpPr>
            <a:spLocks noGrp="1"/>
          </p:cNvSpPr>
          <p:nvPr>
            <p:ph type="ftr" sz="quarter" idx="11"/>
          </p:nvPr>
        </p:nvSpPr>
        <p:spPr/>
        <p:txBody>
          <a:bodyPr/>
          <a:lstStyle/>
          <a:p>
            <a:endParaRPr lang="en-QA"/>
          </a:p>
        </p:txBody>
      </p:sp>
      <p:sp>
        <p:nvSpPr>
          <p:cNvPr id="6" name="Slide Number Placeholder 5">
            <a:extLst>
              <a:ext uri="{FF2B5EF4-FFF2-40B4-BE49-F238E27FC236}">
                <a16:creationId xmlns:a16="http://schemas.microsoft.com/office/drawing/2014/main" id="{9DD4738F-5068-AB43-A029-3B6B01C930FD}"/>
              </a:ext>
            </a:extLst>
          </p:cNvPr>
          <p:cNvSpPr>
            <a:spLocks noGrp="1"/>
          </p:cNvSpPr>
          <p:nvPr>
            <p:ph type="sldNum" sz="quarter" idx="12"/>
          </p:nvPr>
        </p:nvSpPr>
        <p:spPr/>
        <p:txBody>
          <a:bodyPr/>
          <a:lstStyle/>
          <a:p>
            <a:fld id="{02A3C033-71B6-1146-953F-559FDDD23373}" type="slidenum">
              <a:rPr lang="en-QA" smtClean="0"/>
              <a:t>‹#›</a:t>
            </a:fld>
            <a:endParaRPr lang="en-QA"/>
          </a:p>
        </p:txBody>
      </p:sp>
    </p:spTree>
    <p:extLst>
      <p:ext uri="{BB962C8B-B14F-4D97-AF65-F5344CB8AC3E}">
        <p14:creationId xmlns:p14="http://schemas.microsoft.com/office/powerpoint/2010/main" val="1228640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6A3D53-B06B-074A-9C38-F5017B1A6C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QA"/>
          </a:p>
        </p:txBody>
      </p:sp>
      <p:sp>
        <p:nvSpPr>
          <p:cNvPr id="3" name="Vertical Text Placeholder 2">
            <a:extLst>
              <a:ext uri="{FF2B5EF4-FFF2-40B4-BE49-F238E27FC236}">
                <a16:creationId xmlns:a16="http://schemas.microsoft.com/office/drawing/2014/main" id="{F5901955-3265-EF40-88AA-510EF37CF5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QA"/>
          </a:p>
        </p:txBody>
      </p:sp>
      <p:sp>
        <p:nvSpPr>
          <p:cNvPr id="4" name="Date Placeholder 3">
            <a:extLst>
              <a:ext uri="{FF2B5EF4-FFF2-40B4-BE49-F238E27FC236}">
                <a16:creationId xmlns:a16="http://schemas.microsoft.com/office/drawing/2014/main" id="{D5A5477F-330E-014D-961B-8BA0E167EDCD}"/>
              </a:ext>
            </a:extLst>
          </p:cNvPr>
          <p:cNvSpPr>
            <a:spLocks noGrp="1"/>
          </p:cNvSpPr>
          <p:nvPr>
            <p:ph type="dt" sz="half" idx="10"/>
          </p:nvPr>
        </p:nvSpPr>
        <p:spPr/>
        <p:txBody>
          <a:bodyPr/>
          <a:lstStyle/>
          <a:p>
            <a:fld id="{D70658A3-7D13-6F48-B603-43E48ECC5162}" type="datetimeFigureOut">
              <a:rPr lang="en-QA" smtClean="0"/>
              <a:t>2/1/23</a:t>
            </a:fld>
            <a:endParaRPr lang="en-QA"/>
          </a:p>
        </p:txBody>
      </p:sp>
      <p:sp>
        <p:nvSpPr>
          <p:cNvPr id="5" name="Footer Placeholder 4">
            <a:extLst>
              <a:ext uri="{FF2B5EF4-FFF2-40B4-BE49-F238E27FC236}">
                <a16:creationId xmlns:a16="http://schemas.microsoft.com/office/drawing/2014/main" id="{380B780E-2A4C-6046-AACC-8C9523753980}"/>
              </a:ext>
            </a:extLst>
          </p:cNvPr>
          <p:cNvSpPr>
            <a:spLocks noGrp="1"/>
          </p:cNvSpPr>
          <p:nvPr>
            <p:ph type="ftr" sz="quarter" idx="11"/>
          </p:nvPr>
        </p:nvSpPr>
        <p:spPr/>
        <p:txBody>
          <a:bodyPr/>
          <a:lstStyle/>
          <a:p>
            <a:endParaRPr lang="en-QA"/>
          </a:p>
        </p:txBody>
      </p:sp>
      <p:sp>
        <p:nvSpPr>
          <p:cNvPr id="6" name="Slide Number Placeholder 5">
            <a:extLst>
              <a:ext uri="{FF2B5EF4-FFF2-40B4-BE49-F238E27FC236}">
                <a16:creationId xmlns:a16="http://schemas.microsoft.com/office/drawing/2014/main" id="{3B77B5D0-2F7E-274E-AED2-E4A42AE11A67}"/>
              </a:ext>
            </a:extLst>
          </p:cNvPr>
          <p:cNvSpPr>
            <a:spLocks noGrp="1"/>
          </p:cNvSpPr>
          <p:nvPr>
            <p:ph type="sldNum" sz="quarter" idx="12"/>
          </p:nvPr>
        </p:nvSpPr>
        <p:spPr/>
        <p:txBody>
          <a:bodyPr/>
          <a:lstStyle/>
          <a:p>
            <a:fld id="{02A3C033-71B6-1146-953F-559FDDD23373}" type="slidenum">
              <a:rPr lang="en-QA" smtClean="0"/>
              <a:t>‹#›</a:t>
            </a:fld>
            <a:endParaRPr lang="en-QA"/>
          </a:p>
        </p:txBody>
      </p:sp>
    </p:spTree>
    <p:extLst>
      <p:ext uri="{BB962C8B-B14F-4D97-AF65-F5344CB8AC3E}">
        <p14:creationId xmlns:p14="http://schemas.microsoft.com/office/powerpoint/2010/main" val="3758952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FE9FA-816B-E740-A372-D5FB71ADB093}"/>
              </a:ext>
            </a:extLst>
          </p:cNvPr>
          <p:cNvSpPr>
            <a:spLocks noGrp="1"/>
          </p:cNvSpPr>
          <p:nvPr>
            <p:ph type="title"/>
          </p:nvPr>
        </p:nvSpPr>
        <p:spPr/>
        <p:txBody>
          <a:bodyPr/>
          <a:lstStyle/>
          <a:p>
            <a:r>
              <a:rPr lang="en-US"/>
              <a:t>Click to edit Master title style</a:t>
            </a:r>
            <a:endParaRPr lang="en-QA"/>
          </a:p>
        </p:txBody>
      </p:sp>
      <p:sp>
        <p:nvSpPr>
          <p:cNvPr id="3" name="Content Placeholder 2">
            <a:extLst>
              <a:ext uri="{FF2B5EF4-FFF2-40B4-BE49-F238E27FC236}">
                <a16:creationId xmlns:a16="http://schemas.microsoft.com/office/drawing/2014/main" id="{0DBEEE56-1528-6347-95C8-BD02A67839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QA"/>
          </a:p>
        </p:txBody>
      </p:sp>
      <p:sp>
        <p:nvSpPr>
          <p:cNvPr id="4" name="Date Placeholder 3">
            <a:extLst>
              <a:ext uri="{FF2B5EF4-FFF2-40B4-BE49-F238E27FC236}">
                <a16:creationId xmlns:a16="http://schemas.microsoft.com/office/drawing/2014/main" id="{FEAFB1A0-591E-F048-A354-74EC8BE1A832}"/>
              </a:ext>
            </a:extLst>
          </p:cNvPr>
          <p:cNvSpPr>
            <a:spLocks noGrp="1"/>
          </p:cNvSpPr>
          <p:nvPr>
            <p:ph type="dt" sz="half" idx="10"/>
          </p:nvPr>
        </p:nvSpPr>
        <p:spPr/>
        <p:txBody>
          <a:bodyPr/>
          <a:lstStyle/>
          <a:p>
            <a:fld id="{D70658A3-7D13-6F48-B603-43E48ECC5162}" type="datetimeFigureOut">
              <a:rPr lang="en-QA" smtClean="0"/>
              <a:t>2/1/23</a:t>
            </a:fld>
            <a:endParaRPr lang="en-QA"/>
          </a:p>
        </p:txBody>
      </p:sp>
      <p:sp>
        <p:nvSpPr>
          <p:cNvPr id="5" name="Footer Placeholder 4">
            <a:extLst>
              <a:ext uri="{FF2B5EF4-FFF2-40B4-BE49-F238E27FC236}">
                <a16:creationId xmlns:a16="http://schemas.microsoft.com/office/drawing/2014/main" id="{D842F75F-C219-7449-AEA7-DDEC859C1D40}"/>
              </a:ext>
            </a:extLst>
          </p:cNvPr>
          <p:cNvSpPr>
            <a:spLocks noGrp="1"/>
          </p:cNvSpPr>
          <p:nvPr>
            <p:ph type="ftr" sz="quarter" idx="11"/>
          </p:nvPr>
        </p:nvSpPr>
        <p:spPr/>
        <p:txBody>
          <a:bodyPr/>
          <a:lstStyle/>
          <a:p>
            <a:endParaRPr lang="en-QA"/>
          </a:p>
        </p:txBody>
      </p:sp>
      <p:sp>
        <p:nvSpPr>
          <p:cNvPr id="6" name="Slide Number Placeholder 5">
            <a:extLst>
              <a:ext uri="{FF2B5EF4-FFF2-40B4-BE49-F238E27FC236}">
                <a16:creationId xmlns:a16="http://schemas.microsoft.com/office/drawing/2014/main" id="{26236C10-0227-A84B-A781-DDD4BA4B84C5}"/>
              </a:ext>
            </a:extLst>
          </p:cNvPr>
          <p:cNvSpPr>
            <a:spLocks noGrp="1"/>
          </p:cNvSpPr>
          <p:nvPr>
            <p:ph type="sldNum" sz="quarter" idx="12"/>
          </p:nvPr>
        </p:nvSpPr>
        <p:spPr/>
        <p:txBody>
          <a:bodyPr/>
          <a:lstStyle/>
          <a:p>
            <a:fld id="{02A3C033-71B6-1146-953F-559FDDD23373}" type="slidenum">
              <a:rPr lang="en-QA" smtClean="0"/>
              <a:t>‹#›</a:t>
            </a:fld>
            <a:endParaRPr lang="en-QA"/>
          </a:p>
        </p:txBody>
      </p:sp>
    </p:spTree>
    <p:extLst>
      <p:ext uri="{BB962C8B-B14F-4D97-AF65-F5344CB8AC3E}">
        <p14:creationId xmlns:p14="http://schemas.microsoft.com/office/powerpoint/2010/main" val="385211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70A3D-DA39-C943-8EC8-58C0FFA8ED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QA"/>
          </a:p>
        </p:txBody>
      </p:sp>
      <p:sp>
        <p:nvSpPr>
          <p:cNvPr id="3" name="Text Placeholder 2">
            <a:extLst>
              <a:ext uri="{FF2B5EF4-FFF2-40B4-BE49-F238E27FC236}">
                <a16:creationId xmlns:a16="http://schemas.microsoft.com/office/drawing/2014/main" id="{E588AFD2-A390-6741-98BE-82B3248BFF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B9E265-CC41-2047-A015-920AB0D69A71}"/>
              </a:ext>
            </a:extLst>
          </p:cNvPr>
          <p:cNvSpPr>
            <a:spLocks noGrp="1"/>
          </p:cNvSpPr>
          <p:nvPr>
            <p:ph type="dt" sz="half" idx="10"/>
          </p:nvPr>
        </p:nvSpPr>
        <p:spPr/>
        <p:txBody>
          <a:bodyPr/>
          <a:lstStyle/>
          <a:p>
            <a:fld id="{D70658A3-7D13-6F48-B603-43E48ECC5162}" type="datetimeFigureOut">
              <a:rPr lang="en-QA" smtClean="0"/>
              <a:t>2/1/23</a:t>
            </a:fld>
            <a:endParaRPr lang="en-QA"/>
          </a:p>
        </p:txBody>
      </p:sp>
      <p:sp>
        <p:nvSpPr>
          <p:cNvPr id="5" name="Footer Placeholder 4">
            <a:extLst>
              <a:ext uri="{FF2B5EF4-FFF2-40B4-BE49-F238E27FC236}">
                <a16:creationId xmlns:a16="http://schemas.microsoft.com/office/drawing/2014/main" id="{D31730EE-3E5D-8149-B845-682FF48F2324}"/>
              </a:ext>
            </a:extLst>
          </p:cNvPr>
          <p:cNvSpPr>
            <a:spLocks noGrp="1"/>
          </p:cNvSpPr>
          <p:nvPr>
            <p:ph type="ftr" sz="quarter" idx="11"/>
          </p:nvPr>
        </p:nvSpPr>
        <p:spPr/>
        <p:txBody>
          <a:bodyPr/>
          <a:lstStyle/>
          <a:p>
            <a:endParaRPr lang="en-QA"/>
          </a:p>
        </p:txBody>
      </p:sp>
      <p:sp>
        <p:nvSpPr>
          <p:cNvPr id="6" name="Slide Number Placeholder 5">
            <a:extLst>
              <a:ext uri="{FF2B5EF4-FFF2-40B4-BE49-F238E27FC236}">
                <a16:creationId xmlns:a16="http://schemas.microsoft.com/office/drawing/2014/main" id="{0AC79B71-C1EE-0446-B961-9082BC55D161}"/>
              </a:ext>
            </a:extLst>
          </p:cNvPr>
          <p:cNvSpPr>
            <a:spLocks noGrp="1"/>
          </p:cNvSpPr>
          <p:nvPr>
            <p:ph type="sldNum" sz="quarter" idx="12"/>
          </p:nvPr>
        </p:nvSpPr>
        <p:spPr/>
        <p:txBody>
          <a:bodyPr/>
          <a:lstStyle/>
          <a:p>
            <a:fld id="{02A3C033-71B6-1146-953F-559FDDD23373}" type="slidenum">
              <a:rPr lang="en-QA" smtClean="0"/>
              <a:t>‹#›</a:t>
            </a:fld>
            <a:endParaRPr lang="en-QA"/>
          </a:p>
        </p:txBody>
      </p:sp>
    </p:spTree>
    <p:extLst>
      <p:ext uri="{BB962C8B-B14F-4D97-AF65-F5344CB8AC3E}">
        <p14:creationId xmlns:p14="http://schemas.microsoft.com/office/powerpoint/2010/main" val="2077517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FFFE2-209F-554C-9732-4940F76AAF80}"/>
              </a:ext>
            </a:extLst>
          </p:cNvPr>
          <p:cNvSpPr>
            <a:spLocks noGrp="1"/>
          </p:cNvSpPr>
          <p:nvPr>
            <p:ph type="title"/>
          </p:nvPr>
        </p:nvSpPr>
        <p:spPr/>
        <p:txBody>
          <a:bodyPr/>
          <a:lstStyle/>
          <a:p>
            <a:r>
              <a:rPr lang="en-US"/>
              <a:t>Click to edit Master title style</a:t>
            </a:r>
            <a:endParaRPr lang="en-QA"/>
          </a:p>
        </p:txBody>
      </p:sp>
      <p:sp>
        <p:nvSpPr>
          <p:cNvPr id="3" name="Content Placeholder 2">
            <a:extLst>
              <a:ext uri="{FF2B5EF4-FFF2-40B4-BE49-F238E27FC236}">
                <a16:creationId xmlns:a16="http://schemas.microsoft.com/office/drawing/2014/main" id="{0A71CCC7-6A4E-1248-9997-45A4465667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QA"/>
          </a:p>
        </p:txBody>
      </p:sp>
      <p:sp>
        <p:nvSpPr>
          <p:cNvPr id="4" name="Content Placeholder 3">
            <a:extLst>
              <a:ext uri="{FF2B5EF4-FFF2-40B4-BE49-F238E27FC236}">
                <a16:creationId xmlns:a16="http://schemas.microsoft.com/office/drawing/2014/main" id="{A0B503EE-0CB8-594A-95D9-704C34BD14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QA"/>
          </a:p>
        </p:txBody>
      </p:sp>
      <p:sp>
        <p:nvSpPr>
          <p:cNvPr id="5" name="Date Placeholder 4">
            <a:extLst>
              <a:ext uri="{FF2B5EF4-FFF2-40B4-BE49-F238E27FC236}">
                <a16:creationId xmlns:a16="http://schemas.microsoft.com/office/drawing/2014/main" id="{BB30052E-4012-A243-B48E-915B60EB7128}"/>
              </a:ext>
            </a:extLst>
          </p:cNvPr>
          <p:cNvSpPr>
            <a:spLocks noGrp="1"/>
          </p:cNvSpPr>
          <p:nvPr>
            <p:ph type="dt" sz="half" idx="10"/>
          </p:nvPr>
        </p:nvSpPr>
        <p:spPr/>
        <p:txBody>
          <a:bodyPr/>
          <a:lstStyle/>
          <a:p>
            <a:fld id="{D70658A3-7D13-6F48-B603-43E48ECC5162}" type="datetimeFigureOut">
              <a:rPr lang="en-QA" smtClean="0"/>
              <a:t>2/1/23</a:t>
            </a:fld>
            <a:endParaRPr lang="en-QA"/>
          </a:p>
        </p:txBody>
      </p:sp>
      <p:sp>
        <p:nvSpPr>
          <p:cNvPr id="6" name="Footer Placeholder 5">
            <a:extLst>
              <a:ext uri="{FF2B5EF4-FFF2-40B4-BE49-F238E27FC236}">
                <a16:creationId xmlns:a16="http://schemas.microsoft.com/office/drawing/2014/main" id="{B9818F33-96AB-8948-820E-2F17ECAD31DC}"/>
              </a:ext>
            </a:extLst>
          </p:cNvPr>
          <p:cNvSpPr>
            <a:spLocks noGrp="1"/>
          </p:cNvSpPr>
          <p:nvPr>
            <p:ph type="ftr" sz="quarter" idx="11"/>
          </p:nvPr>
        </p:nvSpPr>
        <p:spPr/>
        <p:txBody>
          <a:bodyPr/>
          <a:lstStyle/>
          <a:p>
            <a:endParaRPr lang="en-QA"/>
          </a:p>
        </p:txBody>
      </p:sp>
      <p:sp>
        <p:nvSpPr>
          <p:cNvPr id="7" name="Slide Number Placeholder 6">
            <a:extLst>
              <a:ext uri="{FF2B5EF4-FFF2-40B4-BE49-F238E27FC236}">
                <a16:creationId xmlns:a16="http://schemas.microsoft.com/office/drawing/2014/main" id="{68F256BF-11F2-EC44-A706-C186090D6ACA}"/>
              </a:ext>
            </a:extLst>
          </p:cNvPr>
          <p:cNvSpPr>
            <a:spLocks noGrp="1"/>
          </p:cNvSpPr>
          <p:nvPr>
            <p:ph type="sldNum" sz="quarter" idx="12"/>
          </p:nvPr>
        </p:nvSpPr>
        <p:spPr/>
        <p:txBody>
          <a:bodyPr/>
          <a:lstStyle/>
          <a:p>
            <a:fld id="{02A3C033-71B6-1146-953F-559FDDD23373}" type="slidenum">
              <a:rPr lang="en-QA" smtClean="0"/>
              <a:t>‹#›</a:t>
            </a:fld>
            <a:endParaRPr lang="en-QA"/>
          </a:p>
        </p:txBody>
      </p:sp>
    </p:spTree>
    <p:extLst>
      <p:ext uri="{BB962C8B-B14F-4D97-AF65-F5344CB8AC3E}">
        <p14:creationId xmlns:p14="http://schemas.microsoft.com/office/powerpoint/2010/main" val="3060649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22DC-82B7-E348-9B3A-AC6E83B0CBB9}"/>
              </a:ext>
            </a:extLst>
          </p:cNvPr>
          <p:cNvSpPr>
            <a:spLocks noGrp="1"/>
          </p:cNvSpPr>
          <p:nvPr>
            <p:ph type="title"/>
          </p:nvPr>
        </p:nvSpPr>
        <p:spPr>
          <a:xfrm>
            <a:off x="839788" y="365125"/>
            <a:ext cx="10515600" cy="1325563"/>
          </a:xfrm>
        </p:spPr>
        <p:txBody>
          <a:bodyPr/>
          <a:lstStyle/>
          <a:p>
            <a:r>
              <a:rPr lang="en-US"/>
              <a:t>Click to edit Master title style</a:t>
            </a:r>
            <a:endParaRPr lang="en-QA"/>
          </a:p>
        </p:txBody>
      </p:sp>
      <p:sp>
        <p:nvSpPr>
          <p:cNvPr id="3" name="Text Placeholder 2">
            <a:extLst>
              <a:ext uri="{FF2B5EF4-FFF2-40B4-BE49-F238E27FC236}">
                <a16:creationId xmlns:a16="http://schemas.microsoft.com/office/drawing/2014/main" id="{D1AF114E-47EF-6F4D-B2F9-EC6D40ABCD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4310C4-E716-5049-AFAF-E8664F364B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QA"/>
          </a:p>
        </p:txBody>
      </p:sp>
      <p:sp>
        <p:nvSpPr>
          <p:cNvPr id="5" name="Text Placeholder 4">
            <a:extLst>
              <a:ext uri="{FF2B5EF4-FFF2-40B4-BE49-F238E27FC236}">
                <a16:creationId xmlns:a16="http://schemas.microsoft.com/office/drawing/2014/main" id="{7070BFD6-D6DC-AE42-9617-2A2D339B08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74B9B5-0B91-054C-865E-A81DBFCCD6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QA"/>
          </a:p>
        </p:txBody>
      </p:sp>
      <p:sp>
        <p:nvSpPr>
          <p:cNvPr id="7" name="Date Placeholder 6">
            <a:extLst>
              <a:ext uri="{FF2B5EF4-FFF2-40B4-BE49-F238E27FC236}">
                <a16:creationId xmlns:a16="http://schemas.microsoft.com/office/drawing/2014/main" id="{8606CB74-54B4-764C-BB09-F48D6A200F9E}"/>
              </a:ext>
            </a:extLst>
          </p:cNvPr>
          <p:cNvSpPr>
            <a:spLocks noGrp="1"/>
          </p:cNvSpPr>
          <p:nvPr>
            <p:ph type="dt" sz="half" idx="10"/>
          </p:nvPr>
        </p:nvSpPr>
        <p:spPr/>
        <p:txBody>
          <a:bodyPr/>
          <a:lstStyle/>
          <a:p>
            <a:fld id="{D70658A3-7D13-6F48-B603-43E48ECC5162}" type="datetimeFigureOut">
              <a:rPr lang="en-QA" smtClean="0"/>
              <a:t>2/1/23</a:t>
            </a:fld>
            <a:endParaRPr lang="en-QA"/>
          </a:p>
        </p:txBody>
      </p:sp>
      <p:sp>
        <p:nvSpPr>
          <p:cNvPr id="8" name="Footer Placeholder 7">
            <a:extLst>
              <a:ext uri="{FF2B5EF4-FFF2-40B4-BE49-F238E27FC236}">
                <a16:creationId xmlns:a16="http://schemas.microsoft.com/office/drawing/2014/main" id="{12E2E02C-F60C-E744-83E1-D9876AC9FD71}"/>
              </a:ext>
            </a:extLst>
          </p:cNvPr>
          <p:cNvSpPr>
            <a:spLocks noGrp="1"/>
          </p:cNvSpPr>
          <p:nvPr>
            <p:ph type="ftr" sz="quarter" idx="11"/>
          </p:nvPr>
        </p:nvSpPr>
        <p:spPr/>
        <p:txBody>
          <a:bodyPr/>
          <a:lstStyle/>
          <a:p>
            <a:endParaRPr lang="en-QA"/>
          </a:p>
        </p:txBody>
      </p:sp>
      <p:sp>
        <p:nvSpPr>
          <p:cNvPr id="9" name="Slide Number Placeholder 8">
            <a:extLst>
              <a:ext uri="{FF2B5EF4-FFF2-40B4-BE49-F238E27FC236}">
                <a16:creationId xmlns:a16="http://schemas.microsoft.com/office/drawing/2014/main" id="{8D466F30-6608-2341-92B8-CAFFAC71E61E}"/>
              </a:ext>
            </a:extLst>
          </p:cNvPr>
          <p:cNvSpPr>
            <a:spLocks noGrp="1"/>
          </p:cNvSpPr>
          <p:nvPr>
            <p:ph type="sldNum" sz="quarter" idx="12"/>
          </p:nvPr>
        </p:nvSpPr>
        <p:spPr/>
        <p:txBody>
          <a:bodyPr/>
          <a:lstStyle/>
          <a:p>
            <a:fld id="{02A3C033-71B6-1146-953F-559FDDD23373}" type="slidenum">
              <a:rPr lang="en-QA" smtClean="0"/>
              <a:t>‹#›</a:t>
            </a:fld>
            <a:endParaRPr lang="en-QA"/>
          </a:p>
        </p:txBody>
      </p:sp>
    </p:spTree>
    <p:extLst>
      <p:ext uri="{BB962C8B-B14F-4D97-AF65-F5344CB8AC3E}">
        <p14:creationId xmlns:p14="http://schemas.microsoft.com/office/powerpoint/2010/main" val="133838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4C69-EE68-C643-B4FF-7DFC3DC226E0}"/>
              </a:ext>
            </a:extLst>
          </p:cNvPr>
          <p:cNvSpPr>
            <a:spLocks noGrp="1"/>
          </p:cNvSpPr>
          <p:nvPr>
            <p:ph type="title"/>
          </p:nvPr>
        </p:nvSpPr>
        <p:spPr/>
        <p:txBody>
          <a:bodyPr/>
          <a:lstStyle/>
          <a:p>
            <a:r>
              <a:rPr lang="en-US"/>
              <a:t>Click to edit Master title style</a:t>
            </a:r>
            <a:endParaRPr lang="en-QA"/>
          </a:p>
        </p:txBody>
      </p:sp>
      <p:sp>
        <p:nvSpPr>
          <p:cNvPr id="3" name="Date Placeholder 2">
            <a:extLst>
              <a:ext uri="{FF2B5EF4-FFF2-40B4-BE49-F238E27FC236}">
                <a16:creationId xmlns:a16="http://schemas.microsoft.com/office/drawing/2014/main" id="{2AA18E2A-2EEC-AE41-85B0-3F9558245D23}"/>
              </a:ext>
            </a:extLst>
          </p:cNvPr>
          <p:cNvSpPr>
            <a:spLocks noGrp="1"/>
          </p:cNvSpPr>
          <p:nvPr>
            <p:ph type="dt" sz="half" idx="10"/>
          </p:nvPr>
        </p:nvSpPr>
        <p:spPr/>
        <p:txBody>
          <a:bodyPr/>
          <a:lstStyle/>
          <a:p>
            <a:fld id="{D70658A3-7D13-6F48-B603-43E48ECC5162}" type="datetimeFigureOut">
              <a:rPr lang="en-QA" smtClean="0"/>
              <a:t>2/1/23</a:t>
            </a:fld>
            <a:endParaRPr lang="en-QA"/>
          </a:p>
        </p:txBody>
      </p:sp>
      <p:sp>
        <p:nvSpPr>
          <p:cNvPr id="4" name="Footer Placeholder 3">
            <a:extLst>
              <a:ext uri="{FF2B5EF4-FFF2-40B4-BE49-F238E27FC236}">
                <a16:creationId xmlns:a16="http://schemas.microsoft.com/office/drawing/2014/main" id="{95ACDB76-0903-584E-B3AB-BE20CE427331}"/>
              </a:ext>
            </a:extLst>
          </p:cNvPr>
          <p:cNvSpPr>
            <a:spLocks noGrp="1"/>
          </p:cNvSpPr>
          <p:nvPr>
            <p:ph type="ftr" sz="quarter" idx="11"/>
          </p:nvPr>
        </p:nvSpPr>
        <p:spPr/>
        <p:txBody>
          <a:bodyPr/>
          <a:lstStyle/>
          <a:p>
            <a:endParaRPr lang="en-QA"/>
          </a:p>
        </p:txBody>
      </p:sp>
      <p:sp>
        <p:nvSpPr>
          <p:cNvPr id="5" name="Slide Number Placeholder 4">
            <a:extLst>
              <a:ext uri="{FF2B5EF4-FFF2-40B4-BE49-F238E27FC236}">
                <a16:creationId xmlns:a16="http://schemas.microsoft.com/office/drawing/2014/main" id="{3F883973-661E-9547-B053-5B5293838DA8}"/>
              </a:ext>
            </a:extLst>
          </p:cNvPr>
          <p:cNvSpPr>
            <a:spLocks noGrp="1"/>
          </p:cNvSpPr>
          <p:nvPr>
            <p:ph type="sldNum" sz="quarter" idx="12"/>
          </p:nvPr>
        </p:nvSpPr>
        <p:spPr/>
        <p:txBody>
          <a:bodyPr/>
          <a:lstStyle/>
          <a:p>
            <a:fld id="{02A3C033-71B6-1146-953F-559FDDD23373}" type="slidenum">
              <a:rPr lang="en-QA" smtClean="0"/>
              <a:t>‹#›</a:t>
            </a:fld>
            <a:endParaRPr lang="en-QA"/>
          </a:p>
        </p:txBody>
      </p:sp>
    </p:spTree>
    <p:extLst>
      <p:ext uri="{BB962C8B-B14F-4D97-AF65-F5344CB8AC3E}">
        <p14:creationId xmlns:p14="http://schemas.microsoft.com/office/powerpoint/2010/main" val="3096727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D0D0FB-8E51-504F-BD14-541B893888A2}"/>
              </a:ext>
            </a:extLst>
          </p:cNvPr>
          <p:cNvSpPr>
            <a:spLocks noGrp="1"/>
          </p:cNvSpPr>
          <p:nvPr>
            <p:ph type="dt" sz="half" idx="10"/>
          </p:nvPr>
        </p:nvSpPr>
        <p:spPr/>
        <p:txBody>
          <a:bodyPr/>
          <a:lstStyle/>
          <a:p>
            <a:fld id="{D70658A3-7D13-6F48-B603-43E48ECC5162}" type="datetimeFigureOut">
              <a:rPr lang="en-QA" smtClean="0"/>
              <a:t>2/1/23</a:t>
            </a:fld>
            <a:endParaRPr lang="en-QA"/>
          </a:p>
        </p:txBody>
      </p:sp>
      <p:sp>
        <p:nvSpPr>
          <p:cNvPr id="3" name="Footer Placeholder 2">
            <a:extLst>
              <a:ext uri="{FF2B5EF4-FFF2-40B4-BE49-F238E27FC236}">
                <a16:creationId xmlns:a16="http://schemas.microsoft.com/office/drawing/2014/main" id="{EBB780DC-2BC0-4944-99E1-8F135E2F9A21}"/>
              </a:ext>
            </a:extLst>
          </p:cNvPr>
          <p:cNvSpPr>
            <a:spLocks noGrp="1"/>
          </p:cNvSpPr>
          <p:nvPr>
            <p:ph type="ftr" sz="quarter" idx="11"/>
          </p:nvPr>
        </p:nvSpPr>
        <p:spPr/>
        <p:txBody>
          <a:bodyPr/>
          <a:lstStyle/>
          <a:p>
            <a:endParaRPr lang="en-QA"/>
          </a:p>
        </p:txBody>
      </p:sp>
      <p:sp>
        <p:nvSpPr>
          <p:cNvPr id="4" name="Slide Number Placeholder 3">
            <a:extLst>
              <a:ext uri="{FF2B5EF4-FFF2-40B4-BE49-F238E27FC236}">
                <a16:creationId xmlns:a16="http://schemas.microsoft.com/office/drawing/2014/main" id="{4F0019CC-C839-5B4E-A21E-1B5D042BC2BE}"/>
              </a:ext>
            </a:extLst>
          </p:cNvPr>
          <p:cNvSpPr>
            <a:spLocks noGrp="1"/>
          </p:cNvSpPr>
          <p:nvPr>
            <p:ph type="sldNum" sz="quarter" idx="12"/>
          </p:nvPr>
        </p:nvSpPr>
        <p:spPr/>
        <p:txBody>
          <a:bodyPr/>
          <a:lstStyle/>
          <a:p>
            <a:fld id="{02A3C033-71B6-1146-953F-559FDDD23373}" type="slidenum">
              <a:rPr lang="en-QA" smtClean="0"/>
              <a:t>‹#›</a:t>
            </a:fld>
            <a:endParaRPr lang="en-QA"/>
          </a:p>
        </p:txBody>
      </p:sp>
    </p:spTree>
    <p:extLst>
      <p:ext uri="{BB962C8B-B14F-4D97-AF65-F5344CB8AC3E}">
        <p14:creationId xmlns:p14="http://schemas.microsoft.com/office/powerpoint/2010/main" val="1269428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9E43C-897F-C546-B0A4-4A990FFC98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QA"/>
          </a:p>
        </p:txBody>
      </p:sp>
      <p:sp>
        <p:nvSpPr>
          <p:cNvPr id="3" name="Content Placeholder 2">
            <a:extLst>
              <a:ext uri="{FF2B5EF4-FFF2-40B4-BE49-F238E27FC236}">
                <a16:creationId xmlns:a16="http://schemas.microsoft.com/office/drawing/2014/main" id="{6E4A3607-1372-7246-B7DB-6A37F7A9AF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QA"/>
          </a:p>
        </p:txBody>
      </p:sp>
      <p:sp>
        <p:nvSpPr>
          <p:cNvPr id="4" name="Text Placeholder 3">
            <a:extLst>
              <a:ext uri="{FF2B5EF4-FFF2-40B4-BE49-F238E27FC236}">
                <a16:creationId xmlns:a16="http://schemas.microsoft.com/office/drawing/2014/main" id="{F872366D-C88A-EE4C-980A-6E65F5A997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8D21C3-902B-AC47-87CE-42EC7C611D45}"/>
              </a:ext>
            </a:extLst>
          </p:cNvPr>
          <p:cNvSpPr>
            <a:spLocks noGrp="1"/>
          </p:cNvSpPr>
          <p:nvPr>
            <p:ph type="dt" sz="half" idx="10"/>
          </p:nvPr>
        </p:nvSpPr>
        <p:spPr/>
        <p:txBody>
          <a:bodyPr/>
          <a:lstStyle/>
          <a:p>
            <a:fld id="{D70658A3-7D13-6F48-B603-43E48ECC5162}" type="datetimeFigureOut">
              <a:rPr lang="en-QA" smtClean="0"/>
              <a:t>2/1/23</a:t>
            </a:fld>
            <a:endParaRPr lang="en-QA"/>
          </a:p>
        </p:txBody>
      </p:sp>
      <p:sp>
        <p:nvSpPr>
          <p:cNvPr id="6" name="Footer Placeholder 5">
            <a:extLst>
              <a:ext uri="{FF2B5EF4-FFF2-40B4-BE49-F238E27FC236}">
                <a16:creationId xmlns:a16="http://schemas.microsoft.com/office/drawing/2014/main" id="{3FD97FE7-43E3-5C49-AC52-B8BF1C10F917}"/>
              </a:ext>
            </a:extLst>
          </p:cNvPr>
          <p:cNvSpPr>
            <a:spLocks noGrp="1"/>
          </p:cNvSpPr>
          <p:nvPr>
            <p:ph type="ftr" sz="quarter" idx="11"/>
          </p:nvPr>
        </p:nvSpPr>
        <p:spPr/>
        <p:txBody>
          <a:bodyPr/>
          <a:lstStyle/>
          <a:p>
            <a:endParaRPr lang="en-QA"/>
          </a:p>
        </p:txBody>
      </p:sp>
      <p:sp>
        <p:nvSpPr>
          <p:cNvPr id="7" name="Slide Number Placeholder 6">
            <a:extLst>
              <a:ext uri="{FF2B5EF4-FFF2-40B4-BE49-F238E27FC236}">
                <a16:creationId xmlns:a16="http://schemas.microsoft.com/office/drawing/2014/main" id="{D4E49613-4F3E-D348-BB0C-AFB96BB68AE7}"/>
              </a:ext>
            </a:extLst>
          </p:cNvPr>
          <p:cNvSpPr>
            <a:spLocks noGrp="1"/>
          </p:cNvSpPr>
          <p:nvPr>
            <p:ph type="sldNum" sz="quarter" idx="12"/>
          </p:nvPr>
        </p:nvSpPr>
        <p:spPr/>
        <p:txBody>
          <a:bodyPr/>
          <a:lstStyle/>
          <a:p>
            <a:fld id="{02A3C033-71B6-1146-953F-559FDDD23373}" type="slidenum">
              <a:rPr lang="en-QA" smtClean="0"/>
              <a:t>‹#›</a:t>
            </a:fld>
            <a:endParaRPr lang="en-QA"/>
          </a:p>
        </p:txBody>
      </p:sp>
    </p:spTree>
    <p:extLst>
      <p:ext uri="{BB962C8B-B14F-4D97-AF65-F5344CB8AC3E}">
        <p14:creationId xmlns:p14="http://schemas.microsoft.com/office/powerpoint/2010/main" val="1858875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89022-D421-604B-A6C7-8EBF29913D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QA"/>
          </a:p>
        </p:txBody>
      </p:sp>
      <p:sp>
        <p:nvSpPr>
          <p:cNvPr id="3" name="Picture Placeholder 2">
            <a:extLst>
              <a:ext uri="{FF2B5EF4-FFF2-40B4-BE49-F238E27FC236}">
                <a16:creationId xmlns:a16="http://schemas.microsoft.com/office/drawing/2014/main" id="{97E66277-141A-CC48-B65D-88FC040EFC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QA"/>
          </a:p>
        </p:txBody>
      </p:sp>
      <p:sp>
        <p:nvSpPr>
          <p:cNvPr id="4" name="Text Placeholder 3">
            <a:extLst>
              <a:ext uri="{FF2B5EF4-FFF2-40B4-BE49-F238E27FC236}">
                <a16:creationId xmlns:a16="http://schemas.microsoft.com/office/drawing/2014/main" id="{097A6838-B3B3-CE43-9CB2-5FCD972844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2F4882-74CC-974B-A81E-48BC358B06EC}"/>
              </a:ext>
            </a:extLst>
          </p:cNvPr>
          <p:cNvSpPr>
            <a:spLocks noGrp="1"/>
          </p:cNvSpPr>
          <p:nvPr>
            <p:ph type="dt" sz="half" idx="10"/>
          </p:nvPr>
        </p:nvSpPr>
        <p:spPr/>
        <p:txBody>
          <a:bodyPr/>
          <a:lstStyle/>
          <a:p>
            <a:fld id="{D70658A3-7D13-6F48-B603-43E48ECC5162}" type="datetimeFigureOut">
              <a:rPr lang="en-QA" smtClean="0"/>
              <a:t>2/1/23</a:t>
            </a:fld>
            <a:endParaRPr lang="en-QA"/>
          </a:p>
        </p:txBody>
      </p:sp>
      <p:sp>
        <p:nvSpPr>
          <p:cNvPr id="6" name="Footer Placeholder 5">
            <a:extLst>
              <a:ext uri="{FF2B5EF4-FFF2-40B4-BE49-F238E27FC236}">
                <a16:creationId xmlns:a16="http://schemas.microsoft.com/office/drawing/2014/main" id="{EBA58782-489B-794F-AABA-5B1C870FE3F0}"/>
              </a:ext>
            </a:extLst>
          </p:cNvPr>
          <p:cNvSpPr>
            <a:spLocks noGrp="1"/>
          </p:cNvSpPr>
          <p:nvPr>
            <p:ph type="ftr" sz="quarter" idx="11"/>
          </p:nvPr>
        </p:nvSpPr>
        <p:spPr/>
        <p:txBody>
          <a:bodyPr/>
          <a:lstStyle/>
          <a:p>
            <a:endParaRPr lang="en-QA"/>
          </a:p>
        </p:txBody>
      </p:sp>
      <p:sp>
        <p:nvSpPr>
          <p:cNvPr id="7" name="Slide Number Placeholder 6">
            <a:extLst>
              <a:ext uri="{FF2B5EF4-FFF2-40B4-BE49-F238E27FC236}">
                <a16:creationId xmlns:a16="http://schemas.microsoft.com/office/drawing/2014/main" id="{29376D49-0297-9D46-8DFB-CC2B1E1683EF}"/>
              </a:ext>
            </a:extLst>
          </p:cNvPr>
          <p:cNvSpPr>
            <a:spLocks noGrp="1"/>
          </p:cNvSpPr>
          <p:nvPr>
            <p:ph type="sldNum" sz="quarter" idx="12"/>
          </p:nvPr>
        </p:nvSpPr>
        <p:spPr/>
        <p:txBody>
          <a:bodyPr/>
          <a:lstStyle/>
          <a:p>
            <a:fld id="{02A3C033-71B6-1146-953F-559FDDD23373}" type="slidenum">
              <a:rPr lang="en-QA" smtClean="0"/>
              <a:t>‹#›</a:t>
            </a:fld>
            <a:endParaRPr lang="en-QA"/>
          </a:p>
        </p:txBody>
      </p:sp>
    </p:spTree>
    <p:extLst>
      <p:ext uri="{BB962C8B-B14F-4D97-AF65-F5344CB8AC3E}">
        <p14:creationId xmlns:p14="http://schemas.microsoft.com/office/powerpoint/2010/main" val="3927763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BDA1A2-977B-F045-BF53-8DABF452C7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QA"/>
          </a:p>
        </p:txBody>
      </p:sp>
      <p:sp>
        <p:nvSpPr>
          <p:cNvPr id="3" name="Text Placeholder 2">
            <a:extLst>
              <a:ext uri="{FF2B5EF4-FFF2-40B4-BE49-F238E27FC236}">
                <a16:creationId xmlns:a16="http://schemas.microsoft.com/office/drawing/2014/main" id="{E15A86B6-EC7A-DD49-98B3-15FFAB33E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QA"/>
          </a:p>
        </p:txBody>
      </p:sp>
      <p:sp>
        <p:nvSpPr>
          <p:cNvPr id="4" name="Date Placeholder 3">
            <a:extLst>
              <a:ext uri="{FF2B5EF4-FFF2-40B4-BE49-F238E27FC236}">
                <a16:creationId xmlns:a16="http://schemas.microsoft.com/office/drawing/2014/main" id="{8B08B1F9-6EC3-4D4A-A0BF-36C9B125D8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0658A3-7D13-6F48-B603-43E48ECC5162}" type="datetimeFigureOut">
              <a:rPr lang="en-QA" smtClean="0"/>
              <a:t>2/1/23</a:t>
            </a:fld>
            <a:endParaRPr lang="en-QA"/>
          </a:p>
        </p:txBody>
      </p:sp>
      <p:sp>
        <p:nvSpPr>
          <p:cNvPr id="5" name="Footer Placeholder 4">
            <a:extLst>
              <a:ext uri="{FF2B5EF4-FFF2-40B4-BE49-F238E27FC236}">
                <a16:creationId xmlns:a16="http://schemas.microsoft.com/office/drawing/2014/main" id="{64A9E262-BC31-8A4A-8194-607808DB2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QA"/>
          </a:p>
        </p:txBody>
      </p:sp>
      <p:sp>
        <p:nvSpPr>
          <p:cNvPr id="6" name="Slide Number Placeholder 5">
            <a:extLst>
              <a:ext uri="{FF2B5EF4-FFF2-40B4-BE49-F238E27FC236}">
                <a16:creationId xmlns:a16="http://schemas.microsoft.com/office/drawing/2014/main" id="{EAEC465A-247B-A34E-8AB5-20D3FF94D9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A3C033-71B6-1146-953F-559FDDD23373}" type="slidenum">
              <a:rPr lang="en-QA" smtClean="0"/>
              <a:t>‹#›</a:t>
            </a:fld>
            <a:endParaRPr lang="en-QA"/>
          </a:p>
        </p:txBody>
      </p:sp>
    </p:spTree>
    <p:extLst>
      <p:ext uri="{BB962C8B-B14F-4D97-AF65-F5344CB8AC3E}">
        <p14:creationId xmlns:p14="http://schemas.microsoft.com/office/powerpoint/2010/main" val="3992268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Q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18A2D-1C5E-9B4A-85D1-5774D276A80B}"/>
              </a:ext>
            </a:extLst>
          </p:cNvPr>
          <p:cNvSpPr>
            <a:spLocks noGrp="1"/>
          </p:cNvSpPr>
          <p:nvPr>
            <p:ph type="ctrTitle"/>
          </p:nvPr>
        </p:nvSpPr>
        <p:spPr>
          <a:xfrm>
            <a:off x="1524000" y="390843"/>
            <a:ext cx="9144000" cy="2387600"/>
          </a:xfrm>
        </p:spPr>
        <p:txBody>
          <a:bodyPr/>
          <a:lstStyle/>
          <a:p>
            <a:r>
              <a:rPr lang="en-QA" dirty="0"/>
              <a:t>AI for Medicine </a:t>
            </a:r>
          </a:p>
        </p:txBody>
      </p:sp>
      <p:sp>
        <p:nvSpPr>
          <p:cNvPr id="3" name="Subtitle 2">
            <a:extLst>
              <a:ext uri="{FF2B5EF4-FFF2-40B4-BE49-F238E27FC236}">
                <a16:creationId xmlns:a16="http://schemas.microsoft.com/office/drawing/2014/main" id="{7F3DAD48-F178-924A-855C-C37710EF0ADE}"/>
              </a:ext>
            </a:extLst>
          </p:cNvPr>
          <p:cNvSpPr>
            <a:spLocks noGrp="1"/>
          </p:cNvSpPr>
          <p:nvPr>
            <p:ph type="subTitle" idx="1"/>
          </p:nvPr>
        </p:nvSpPr>
        <p:spPr>
          <a:xfrm>
            <a:off x="1524000" y="2968054"/>
            <a:ext cx="9144000" cy="2250122"/>
          </a:xfrm>
        </p:spPr>
        <p:txBody>
          <a:bodyPr>
            <a:noAutofit/>
          </a:bodyPr>
          <a:lstStyle/>
          <a:p>
            <a:r>
              <a:rPr lang="en-QA" sz="2800" b="1">
                <a:solidFill>
                  <a:srgbClr val="00B0F0"/>
                </a:solidFill>
              </a:rPr>
              <a:t>Lecture </a:t>
            </a:r>
            <a:r>
              <a:rPr lang="en-US" sz="2800" b="1" dirty="0">
                <a:solidFill>
                  <a:srgbClr val="00B0F0"/>
                </a:solidFill>
              </a:rPr>
              <a:t>2</a:t>
            </a:r>
            <a:r>
              <a:rPr lang="en-QA" sz="2800" b="1">
                <a:solidFill>
                  <a:srgbClr val="00B0F0"/>
                </a:solidFill>
              </a:rPr>
              <a:t>: </a:t>
            </a:r>
            <a:endParaRPr lang="en-QA" sz="2800" b="1" dirty="0">
              <a:solidFill>
                <a:srgbClr val="00B0F0"/>
              </a:solidFill>
            </a:endParaRPr>
          </a:p>
          <a:p>
            <a:r>
              <a:rPr lang="en-QA" sz="2800" b="1" dirty="0">
                <a:solidFill>
                  <a:srgbClr val="00B0F0"/>
                </a:solidFill>
              </a:rPr>
              <a:t>AI Applications </a:t>
            </a:r>
            <a:r>
              <a:rPr lang="en-QA" sz="2800" b="1">
                <a:solidFill>
                  <a:srgbClr val="00B0F0"/>
                </a:solidFill>
              </a:rPr>
              <a:t>in Medicine</a:t>
            </a:r>
          </a:p>
          <a:p>
            <a:endParaRPr lang="en-QA" sz="2800"/>
          </a:p>
          <a:p>
            <a:r>
              <a:rPr lang="en-QA" sz="2800"/>
              <a:t>January </a:t>
            </a:r>
            <a:r>
              <a:rPr lang="en-US" sz="2800" dirty="0"/>
              <a:t>16</a:t>
            </a:r>
            <a:r>
              <a:rPr lang="en-QA" sz="2800"/>
              <a:t>, 202</a:t>
            </a:r>
            <a:r>
              <a:rPr lang="en-US" sz="2800" dirty="0"/>
              <a:t>3</a:t>
            </a:r>
            <a:endParaRPr lang="en-QA" sz="2800" dirty="0"/>
          </a:p>
          <a:p>
            <a:r>
              <a:rPr lang="en-QA" sz="2800" dirty="0"/>
              <a:t>Mohammad Hammoud</a:t>
            </a:r>
          </a:p>
          <a:p>
            <a:r>
              <a:rPr lang="en-QA" sz="2800" b="1" dirty="0">
                <a:solidFill>
                  <a:srgbClr val="FF0000"/>
                </a:solidFill>
              </a:rPr>
              <a:t>Carnegie Mellon University in Qatar</a:t>
            </a:r>
          </a:p>
        </p:txBody>
      </p:sp>
    </p:spTree>
    <p:extLst>
      <p:ext uri="{BB962C8B-B14F-4D97-AF65-F5344CB8AC3E}">
        <p14:creationId xmlns:p14="http://schemas.microsoft.com/office/powerpoint/2010/main" val="784468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 </a:t>
            </a:r>
            <a:endParaRPr lang="en-QA" dirty="0"/>
          </a:p>
        </p:txBody>
      </p:sp>
      <p:sp>
        <p:nvSpPr>
          <p:cNvPr id="5" name="Content Placeholder 4">
            <a:extLst>
              <a:ext uri="{FF2B5EF4-FFF2-40B4-BE49-F238E27FC236}">
                <a16:creationId xmlns:a16="http://schemas.microsoft.com/office/drawing/2014/main" id="{1819599E-B435-FD4D-82D8-279AACEB3419}"/>
              </a:ext>
            </a:extLst>
          </p:cNvPr>
          <p:cNvSpPr>
            <a:spLocks noGrp="1"/>
          </p:cNvSpPr>
          <p:nvPr>
            <p:ph idx="1"/>
          </p:nvPr>
        </p:nvSpPr>
        <p:spPr/>
        <p:txBody>
          <a:bodyPr>
            <a:normAutofit/>
          </a:bodyPr>
          <a:lstStyle/>
          <a:p>
            <a:r>
              <a:rPr lang="en-QA" dirty="0"/>
              <a:t>Results of the </a:t>
            </a:r>
            <a:r>
              <a:rPr lang="en-QA" dirty="0">
                <a:solidFill>
                  <a:srgbClr val="92D050"/>
                </a:solidFill>
              </a:rPr>
              <a:t>fundus-only</a:t>
            </a:r>
            <a:r>
              <a:rPr lang="en-QA" dirty="0"/>
              <a:t> model:</a:t>
            </a:r>
          </a:p>
          <a:p>
            <a:pPr lvl="1"/>
            <a:r>
              <a:rPr lang="en-GB" dirty="0"/>
              <a:t>R</a:t>
            </a:r>
            <a:r>
              <a:rPr lang="en-US" dirty="0"/>
              <a:t>ed and white areas represent </a:t>
            </a:r>
            <a:br>
              <a:rPr lang="en-US" dirty="0"/>
            </a:br>
            <a:r>
              <a:rPr lang="en-US" dirty="0"/>
              <a:t>regions the model was positively </a:t>
            </a:r>
            <a:br>
              <a:rPr lang="en-US" dirty="0"/>
            </a:br>
            <a:r>
              <a:rPr lang="en-US" dirty="0"/>
              <a:t>influenced by</a:t>
            </a:r>
          </a:p>
          <a:p>
            <a:pPr lvl="1"/>
            <a:r>
              <a:rPr lang="en-US" dirty="0"/>
              <a:t>Red indicates a stronger </a:t>
            </a:r>
            <a:br>
              <a:rPr lang="en-US" dirty="0"/>
            </a:br>
            <a:r>
              <a:rPr lang="en-US" dirty="0"/>
              <a:t>contribution than white</a:t>
            </a:r>
          </a:p>
          <a:p>
            <a:pPr lvl="1"/>
            <a:r>
              <a:rPr lang="en-US" dirty="0"/>
              <a:t>Blue regions have little to no </a:t>
            </a:r>
            <a:br>
              <a:rPr lang="en-US" dirty="0"/>
            </a:br>
            <a:r>
              <a:rPr lang="en-US" dirty="0"/>
              <a:t>contribution towards the prediction</a:t>
            </a:r>
          </a:p>
          <a:p>
            <a:pPr lvl="1"/>
            <a:endParaRPr lang="en-US" dirty="0"/>
          </a:p>
          <a:p>
            <a:r>
              <a:rPr lang="en-US" dirty="0"/>
              <a:t>The model correctly predicts </a:t>
            </a:r>
            <a:br>
              <a:rPr lang="en-US" dirty="0"/>
            </a:br>
            <a:r>
              <a:rPr lang="en-US" dirty="0"/>
              <a:t>moderate anemia in each case</a:t>
            </a:r>
          </a:p>
          <a:p>
            <a:endParaRPr lang="en-QA" dirty="0"/>
          </a:p>
        </p:txBody>
      </p:sp>
      <p:pic>
        <p:nvPicPr>
          <p:cNvPr id="6" name="Picture 5">
            <a:extLst>
              <a:ext uri="{FF2B5EF4-FFF2-40B4-BE49-F238E27FC236}">
                <a16:creationId xmlns:a16="http://schemas.microsoft.com/office/drawing/2014/main" id="{54FDF3E9-4B89-5149-9C3A-7A69C6D9B65A}"/>
              </a:ext>
            </a:extLst>
          </p:cNvPr>
          <p:cNvPicPr>
            <a:picLocks noChangeAspect="1"/>
          </p:cNvPicPr>
          <p:nvPr/>
        </p:nvPicPr>
        <p:blipFill>
          <a:blip r:embed="rId3"/>
          <a:stretch>
            <a:fillRect/>
          </a:stretch>
        </p:blipFill>
        <p:spPr>
          <a:xfrm>
            <a:off x="6096000" y="1803019"/>
            <a:ext cx="5257800" cy="4667250"/>
          </a:xfrm>
          <a:prstGeom prst="rect">
            <a:avLst/>
          </a:prstGeom>
        </p:spPr>
      </p:pic>
    </p:spTree>
    <p:extLst>
      <p:ext uri="{BB962C8B-B14F-4D97-AF65-F5344CB8AC3E}">
        <p14:creationId xmlns:p14="http://schemas.microsoft.com/office/powerpoint/2010/main" val="251212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909300" cy="4351338"/>
          </a:xfrm>
        </p:spPr>
        <p:txBody>
          <a:bodyPr>
            <a:normAutofit/>
          </a:bodyPr>
          <a:lstStyle/>
          <a:p>
            <a:r>
              <a:rPr lang="en-US" dirty="0">
                <a:solidFill>
                  <a:srgbClr val="00B0F0"/>
                </a:solidFill>
              </a:rPr>
              <a:t>A Preamble</a:t>
            </a:r>
            <a:r>
              <a:rPr lang="en-US" dirty="0"/>
              <a:t>: Receiver Operator Characteristic (</a:t>
            </a:r>
            <a:r>
              <a:rPr lang="en-US" b="1" dirty="0"/>
              <a:t>ROC</a:t>
            </a:r>
            <a:r>
              <a:rPr lang="en-US" dirty="0"/>
              <a:t>) and Area Under the Curve (</a:t>
            </a:r>
            <a:r>
              <a:rPr lang="en-US" b="1" dirty="0"/>
              <a:t>AUC</a:t>
            </a:r>
            <a:r>
              <a:rPr lang="en-US" dirty="0"/>
              <a:t>)</a:t>
            </a:r>
          </a:p>
          <a:p>
            <a:endParaRPr lang="en-US" dirty="0"/>
          </a:p>
        </p:txBody>
      </p:sp>
      <p:cxnSp>
        <p:nvCxnSpPr>
          <p:cNvPr id="6" name="Straight Connector 5">
            <a:extLst>
              <a:ext uri="{FF2B5EF4-FFF2-40B4-BE49-F238E27FC236}">
                <a16:creationId xmlns:a16="http://schemas.microsoft.com/office/drawing/2014/main" id="{CB0CAE50-ADCA-F546-93CF-6E149D685548}"/>
              </a:ext>
            </a:extLst>
          </p:cNvPr>
          <p:cNvCxnSpPr/>
          <p:nvPr/>
        </p:nvCxnSpPr>
        <p:spPr>
          <a:xfrm>
            <a:off x="3556000" y="3064431"/>
            <a:ext cx="0" cy="3017044"/>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6524A1-E015-F94A-BD7D-E53C70A8D92C}"/>
              </a:ext>
            </a:extLst>
          </p:cNvPr>
          <p:cNvSpPr txBox="1"/>
          <p:nvPr/>
        </p:nvSpPr>
        <p:spPr>
          <a:xfrm>
            <a:off x="2463800" y="5807631"/>
            <a:ext cx="920445" cy="369332"/>
          </a:xfrm>
          <a:prstGeom prst="rect">
            <a:avLst/>
          </a:prstGeom>
          <a:noFill/>
        </p:spPr>
        <p:txBody>
          <a:bodyPr wrap="none" rtlCol="0">
            <a:spAutoFit/>
          </a:bodyPr>
          <a:lstStyle/>
          <a:p>
            <a:r>
              <a:rPr lang="en-QA" b="1" dirty="0">
                <a:solidFill>
                  <a:srgbClr val="C00000"/>
                </a:solidFill>
              </a:rPr>
              <a:t>Anemia</a:t>
            </a:r>
          </a:p>
        </p:txBody>
      </p:sp>
      <p:sp>
        <p:nvSpPr>
          <p:cNvPr id="9" name="TextBox 8">
            <a:extLst>
              <a:ext uri="{FF2B5EF4-FFF2-40B4-BE49-F238E27FC236}">
                <a16:creationId xmlns:a16="http://schemas.microsoft.com/office/drawing/2014/main" id="{7F5EC132-4EBD-604F-A7F8-E333425A5B42}"/>
              </a:ext>
            </a:extLst>
          </p:cNvPr>
          <p:cNvSpPr txBox="1"/>
          <p:nvPr/>
        </p:nvSpPr>
        <p:spPr>
          <a:xfrm>
            <a:off x="2299492" y="3293309"/>
            <a:ext cx="1249060" cy="369332"/>
          </a:xfrm>
          <a:prstGeom prst="rect">
            <a:avLst/>
          </a:prstGeom>
          <a:noFill/>
        </p:spPr>
        <p:txBody>
          <a:bodyPr wrap="none" rtlCol="0">
            <a:spAutoFit/>
          </a:bodyPr>
          <a:lstStyle/>
          <a:p>
            <a:r>
              <a:rPr lang="en-QA" b="1" dirty="0">
                <a:solidFill>
                  <a:srgbClr val="00B050"/>
                </a:solidFill>
              </a:rPr>
              <a:t>No Anemia</a:t>
            </a:r>
          </a:p>
        </p:txBody>
      </p:sp>
      <p:sp>
        <p:nvSpPr>
          <p:cNvPr id="14" name="Oval 13">
            <a:extLst>
              <a:ext uri="{FF2B5EF4-FFF2-40B4-BE49-F238E27FC236}">
                <a16:creationId xmlns:a16="http://schemas.microsoft.com/office/drawing/2014/main" id="{4089B338-40BB-B940-B0CF-CFE592B6C44F}"/>
              </a:ext>
            </a:extLst>
          </p:cNvPr>
          <p:cNvSpPr/>
          <p:nvPr/>
        </p:nvSpPr>
        <p:spPr>
          <a:xfrm>
            <a:off x="619127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5" name="Oval 14">
            <a:extLst>
              <a:ext uri="{FF2B5EF4-FFF2-40B4-BE49-F238E27FC236}">
                <a16:creationId xmlns:a16="http://schemas.microsoft.com/office/drawing/2014/main" id="{ED3C1063-A667-3748-8E13-D3A58025AF44}"/>
              </a:ext>
            </a:extLst>
          </p:cNvPr>
          <p:cNvSpPr/>
          <p:nvPr/>
        </p:nvSpPr>
        <p:spPr>
          <a:xfrm>
            <a:off x="705375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6" name="Oval 15">
            <a:extLst>
              <a:ext uri="{FF2B5EF4-FFF2-40B4-BE49-F238E27FC236}">
                <a16:creationId xmlns:a16="http://schemas.microsoft.com/office/drawing/2014/main" id="{029FD520-DEE6-254F-921F-45BF8B650421}"/>
              </a:ext>
            </a:extLst>
          </p:cNvPr>
          <p:cNvSpPr/>
          <p:nvPr/>
        </p:nvSpPr>
        <p:spPr>
          <a:xfrm>
            <a:off x="7498251"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7" name="Oval 16">
            <a:extLst>
              <a:ext uri="{FF2B5EF4-FFF2-40B4-BE49-F238E27FC236}">
                <a16:creationId xmlns:a16="http://schemas.microsoft.com/office/drawing/2014/main" id="{220D18F6-AFCD-0E41-9FF2-FDBD3F7F6E41}"/>
              </a:ext>
            </a:extLst>
          </p:cNvPr>
          <p:cNvSpPr/>
          <p:nvPr/>
        </p:nvSpPr>
        <p:spPr>
          <a:xfrm>
            <a:off x="7942750"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30" name="Straight Connector 29">
            <a:extLst>
              <a:ext uri="{FF2B5EF4-FFF2-40B4-BE49-F238E27FC236}">
                <a16:creationId xmlns:a16="http://schemas.microsoft.com/office/drawing/2014/main" id="{8B83F2E3-F3DE-D549-A42F-50ABAB412ACB}"/>
              </a:ext>
            </a:extLst>
          </p:cNvPr>
          <p:cNvCxnSpPr/>
          <p:nvPr/>
        </p:nvCxnSpPr>
        <p:spPr>
          <a:xfrm>
            <a:off x="3556000" y="6081475"/>
            <a:ext cx="5080000"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7A5B3D9-941B-5B4C-ACD7-FAA2707A0AC9}"/>
              </a:ext>
            </a:extLst>
          </p:cNvPr>
          <p:cNvSpPr/>
          <p:nvPr/>
        </p:nvSpPr>
        <p:spPr>
          <a:xfrm>
            <a:off x="3816351"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1" name="Oval 10">
            <a:extLst>
              <a:ext uri="{FF2B5EF4-FFF2-40B4-BE49-F238E27FC236}">
                <a16:creationId xmlns:a16="http://schemas.microsoft.com/office/drawing/2014/main" id="{5CFD7DD6-3F1A-AC44-B7CA-D4FDACED0127}"/>
              </a:ext>
            </a:extLst>
          </p:cNvPr>
          <p:cNvSpPr/>
          <p:nvPr/>
        </p:nvSpPr>
        <p:spPr>
          <a:xfrm>
            <a:off x="4337050"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2" name="Oval 11">
            <a:extLst>
              <a:ext uri="{FF2B5EF4-FFF2-40B4-BE49-F238E27FC236}">
                <a16:creationId xmlns:a16="http://schemas.microsoft.com/office/drawing/2014/main" id="{61E3D5A8-4B73-8B46-BCE1-B26D958F88EA}"/>
              </a:ext>
            </a:extLst>
          </p:cNvPr>
          <p:cNvSpPr/>
          <p:nvPr/>
        </p:nvSpPr>
        <p:spPr>
          <a:xfrm>
            <a:off x="4825085"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3" name="Oval 12">
            <a:extLst>
              <a:ext uri="{FF2B5EF4-FFF2-40B4-BE49-F238E27FC236}">
                <a16:creationId xmlns:a16="http://schemas.microsoft.com/office/drawing/2014/main" id="{388CFE35-5B9F-0741-BD81-3E093DDDA363}"/>
              </a:ext>
            </a:extLst>
          </p:cNvPr>
          <p:cNvSpPr/>
          <p:nvPr/>
        </p:nvSpPr>
        <p:spPr>
          <a:xfrm>
            <a:off x="5949950" y="5944831"/>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31" name="TextBox 30">
            <a:extLst>
              <a:ext uri="{FF2B5EF4-FFF2-40B4-BE49-F238E27FC236}">
                <a16:creationId xmlns:a16="http://schemas.microsoft.com/office/drawing/2014/main" id="{0C24267E-202A-574B-B47D-B7AD8B55DC42}"/>
              </a:ext>
            </a:extLst>
          </p:cNvPr>
          <p:cNvSpPr txBox="1"/>
          <p:nvPr/>
        </p:nvSpPr>
        <p:spPr>
          <a:xfrm>
            <a:off x="7962980" y="6176963"/>
            <a:ext cx="543739" cy="461665"/>
          </a:xfrm>
          <a:prstGeom prst="rect">
            <a:avLst/>
          </a:prstGeom>
          <a:noFill/>
        </p:spPr>
        <p:txBody>
          <a:bodyPr wrap="none" rtlCol="0">
            <a:spAutoFit/>
          </a:bodyPr>
          <a:lstStyle/>
          <a:p>
            <a:r>
              <a:rPr lang="en-QA" sz="2400" b="1" dirty="0"/>
              <a:t>Hb</a:t>
            </a:r>
          </a:p>
        </p:txBody>
      </p:sp>
      <p:cxnSp>
        <p:nvCxnSpPr>
          <p:cNvPr id="33" name="Curved Connector 32">
            <a:extLst>
              <a:ext uri="{FF2B5EF4-FFF2-40B4-BE49-F238E27FC236}">
                <a16:creationId xmlns:a16="http://schemas.microsoft.com/office/drawing/2014/main" id="{20BEF7C5-5932-3146-BD76-94DE24EC3A53}"/>
              </a:ext>
            </a:extLst>
          </p:cNvPr>
          <p:cNvCxnSpPr>
            <a:stCxn id="17" idx="6"/>
          </p:cNvCxnSpPr>
          <p:nvPr/>
        </p:nvCxnSpPr>
        <p:spPr>
          <a:xfrm>
            <a:off x="8234850" y="3564057"/>
            <a:ext cx="1061550" cy="436443"/>
          </a:xfrm>
          <a:prstGeom prst="curvedConnector3">
            <a:avLst/>
          </a:prstGeom>
          <a:ln w="127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23AFFE6-800D-8C4B-99E4-E5B2EF4A5AB1}"/>
              </a:ext>
            </a:extLst>
          </p:cNvPr>
          <p:cNvSpPr txBox="1"/>
          <p:nvPr/>
        </p:nvSpPr>
        <p:spPr>
          <a:xfrm>
            <a:off x="9371938" y="3662641"/>
            <a:ext cx="2451761" cy="707886"/>
          </a:xfrm>
          <a:prstGeom prst="rect">
            <a:avLst/>
          </a:prstGeom>
          <a:noFill/>
        </p:spPr>
        <p:txBody>
          <a:bodyPr wrap="none" rtlCol="0">
            <a:spAutoFit/>
          </a:bodyPr>
          <a:lstStyle/>
          <a:p>
            <a:r>
              <a:rPr lang="en-QA" sz="2000" dirty="0"/>
              <a:t>Each circle repres</a:t>
            </a:r>
            <a:r>
              <a:rPr lang="en-US" sz="2000" dirty="0"/>
              <a:t>e</a:t>
            </a:r>
            <a:r>
              <a:rPr lang="en-QA" sz="2000" dirty="0"/>
              <a:t>nts</a:t>
            </a:r>
            <a:br>
              <a:rPr lang="en-QA" sz="2000" dirty="0"/>
            </a:br>
            <a:r>
              <a:rPr lang="en-QA" sz="2000" dirty="0"/>
              <a:t>a person</a:t>
            </a:r>
          </a:p>
        </p:txBody>
      </p:sp>
      <p:cxnSp>
        <p:nvCxnSpPr>
          <p:cNvPr id="36" name="Curved Connector 35">
            <a:extLst>
              <a:ext uri="{FF2B5EF4-FFF2-40B4-BE49-F238E27FC236}">
                <a16:creationId xmlns:a16="http://schemas.microsoft.com/office/drawing/2014/main" id="{12A04F41-04D9-2448-A268-4B784255E51A}"/>
              </a:ext>
            </a:extLst>
          </p:cNvPr>
          <p:cNvCxnSpPr>
            <a:stCxn id="13" idx="7"/>
          </p:cNvCxnSpPr>
          <p:nvPr/>
        </p:nvCxnSpPr>
        <p:spPr>
          <a:xfrm rot="5400000" flipH="1" flipV="1">
            <a:off x="6754282" y="3445491"/>
            <a:ext cx="1987108" cy="3097127"/>
          </a:xfrm>
          <a:prstGeom prst="curvedConnector2">
            <a:avLst/>
          </a:prstGeom>
          <a:ln w="127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810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par>
                                <p:cTn id="8" presetID="22" presetClass="entr" presetSubtype="8"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left)">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909300" cy="4351338"/>
          </a:xfrm>
        </p:spPr>
        <p:txBody>
          <a:bodyPr>
            <a:normAutofit/>
          </a:bodyPr>
          <a:lstStyle/>
          <a:p>
            <a:r>
              <a:rPr lang="en-US" dirty="0">
                <a:solidFill>
                  <a:srgbClr val="00B0F0"/>
                </a:solidFill>
              </a:rPr>
              <a:t>A Preamble</a:t>
            </a:r>
            <a:r>
              <a:rPr lang="en-US" dirty="0"/>
              <a:t>: Receiver Operator Characteristic (</a:t>
            </a:r>
            <a:r>
              <a:rPr lang="en-US" b="1" dirty="0"/>
              <a:t>ROC</a:t>
            </a:r>
            <a:r>
              <a:rPr lang="en-US" dirty="0"/>
              <a:t>) and Area Under the Curve (</a:t>
            </a:r>
            <a:r>
              <a:rPr lang="en-US" b="1" dirty="0"/>
              <a:t>AUC</a:t>
            </a:r>
            <a:r>
              <a:rPr lang="en-US" dirty="0"/>
              <a:t>)</a:t>
            </a:r>
          </a:p>
          <a:p>
            <a:endParaRPr lang="en-US" dirty="0"/>
          </a:p>
        </p:txBody>
      </p:sp>
      <p:pic>
        <p:nvPicPr>
          <p:cNvPr id="4" name="Picture 3">
            <a:extLst>
              <a:ext uri="{FF2B5EF4-FFF2-40B4-BE49-F238E27FC236}">
                <a16:creationId xmlns:a16="http://schemas.microsoft.com/office/drawing/2014/main" id="{C7C437D1-6CB8-A645-9AF5-20BD8C386861}"/>
              </a:ext>
            </a:extLst>
          </p:cNvPr>
          <p:cNvPicPr>
            <a:picLocks noChangeAspect="1"/>
          </p:cNvPicPr>
          <p:nvPr/>
        </p:nvPicPr>
        <p:blipFill>
          <a:blip r:embed="rId3"/>
          <a:stretch>
            <a:fillRect/>
          </a:stretch>
        </p:blipFill>
        <p:spPr>
          <a:xfrm>
            <a:off x="3556000" y="3477975"/>
            <a:ext cx="5080000" cy="2603500"/>
          </a:xfrm>
          <a:prstGeom prst="rect">
            <a:avLst/>
          </a:prstGeom>
        </p:spPr>
      </p:pic>
      <p:cxnSp>
        <p:nvCxnSpPr>
          <p:cNvPr id="6" name="Straight Connector 5">
            <a:extLst>
              <a:ext uri="{FF2B5EF4-FFF2-40B4-BE49-F238E27FC236}">
                <a16:creationId xmlns:a16="http://schemas.microsoft.com/office/drawing/2014/main" id="{CB0CAE50-ADCA-F546-93CF-6E149D685548}"/>
              </a:ext>
            </a:extLst>
          </p:cNvPr>
          <p:cNvCxnSpPr/>
          <p:nvPr/>
        </p:nvCxnSpPr>
        <p:spPr>
          <a:xfrm>
            <a:off x="3556000" y="3064431"/>
            <a:ext cx="0" cy="3017044"/>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6524A1-E015-F94A-BD7D-E53C70A8D92C}"/>
              </a:ext>
            </a:extLst>
          </p:cNvPr>
          <p:cNvSpPr txBox="1"/>
          <p:nvPr/>
        </p:nvSpPr>
        <p:spPr>
          <a:xfrm>
            <a:off x="2463800" y="5807631"/>
            <a:ext cx="920445" cy="369332"/>
          </a:xfrm>
          <a:prstGeom prst="rect">
            <a:avLst/>
          </a:prstGeom>
          <a:noFill/>
        </p:spPr>
        <p:txBody>
          <a:bodyPr wrap="none" rtlCol="0">
            <a:spAutoFit/>
          </a:bodyPr>
          <a:lstStyle/>
          <a:p>
            <a:r>
              <a:rPr lang="en-QA" b="1" dirty="0">
                <a:solidFill>
                  <a:srgbClr val="C00000"/>
                </a:solidFill>
              </a:rPr>
              <a:t>Anemia</a:t>
            </a:r>
          </a:p>
        </p:txBody>
      </p:sp>
      <p:sp>
        <p:nvSpPr>
          <p:cNvPr id="9" name="TextBox 8">
            <a:extLst>
              <a:ext uri="{FF2B5EF4-FFF2-40B4-BE49-F238E27FC236}">
                <a16:creationId xmlns:a16="http://schemas.microsoft.com/office/drawing/2014/main" id="{7F5EC132-4EBD-604F-A7F8-E333425A5B42}"/>
              </a:ext>
            </a:extLst>
          </p:cNvPr>
          <p:cNvSpPr txBox="1"/>
          <p:nvPr/>
        </p:nvSpPr>
        <p:spPr>
          <a:xfrm>
            <a:off x="2299492" y="3293309"/>
            <a:ext cx="1249060" cy="369332"/>
          </a:xfrm>
          <a:prstGeom prst="rect">
            <a:avLst/>
          </a:prstGeom>
          <a:noFill/>
        </p:spPr>
        <p:txBody>
          <a:bodyPr wrap="none" rtlCol="0">
            <a:spAutoFit/>
          </a:bodyPr>
          <a:lstStyle/>
          <a:p>
            <a:r>
              <a:rPr lang="en-QA" b="1" dirty="0">
                <a:solidFill>
                  <a:srgbClr val="00B050"/>
                </a:solidFill>
              </a:rPr>
              <a:t>No Anemia</a:t>
            </a:r>
          </a:p>
        </p:txBody>
      </p:sp>
      <p:sp>
        <p:nvSpPr>
          <p:cNvPr id="14" name="Oval 13">
            <a:extLst>
              <a:ext uri="{FF2B5EF4-FFF2-40B4-BE49-F238E27FC236}">
                <a16:creationId xmlns:a16="http://schemas.microsoft.com/office/drawing/2014/main" id="{4089B338-40BB-B940-B0CF-CFE592B6C44F}"/>
              </a:ext>
            </a:extLst>
          </p:cNvPr>
          <p:cNvSpPr/>
          <p:nvPr/>
        </p:nvSpPr>
        <p:spPr>
          <a:xfrm>
            <a:off x="619127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5" name="Oval 14">
            <a:extLst>
              <a:ext uri="{FF2B5EF4-FFF2-40B4-BE49-F238E27FC236}">
                <a16:creationId xmlns:a16="http://schemas.microsoft.com/office/drawing/2014/main" id="{ED3C1063-A667-3748-8E13-D3A58025AF44}"/>
              </a:ext>
            </a:extLst>
          </p:cNvPr>
          <p:cNvSpPr/>
          <p:nvPr/>
        </p:nvSpPr>
        <p:spPr>
          <a:xfrm>
            <a:off x="705375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6" name="Oval 15">
            <a:extLst>
              <a:ext uri="{FF2B5EF4-FFF2-40B4-BE49-F238E27FC236}">
                <a16:creationId xmlns:a16="http://schemas.microsoft.com/office/drawing/2014/main" id="{029FD520-DEE6-254F-921F-45BF8B650421}"/>
              </a:ext>
            </a:extLst>
          </p:cNvPr>
          <p:cNvSpPr/>
          <p:nvPr/>
        </p:nvSpPr>
        <p:spPr>
          <a:xfrm>
            <a:off x="7498251"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7" name="Oval 16">
            <a:extLst>
              <a:ext uri="{FF2B5EF4-FFF2-40B4-BE49-F238E27FC236}">
                <a16:creationId xmlns:a16="http://schemas.microsoft.com/office/drawing/2014/main" id="{220D18F6-AFCD-0E41-9FF2-FDBD3F7F6E41}"/>
              </a:ext>
            </a:extLst>
          </p:cNvPr>
          <p:cNvSpPr/>
          <p:nvPr/>
        </p:nvSpPr>
        <p:spPr>
          <a:xfrm>
            <a:off x="7942750"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19" name="Curved Connector 18">
            <a:extLst>
              <a:ext uri="{FF2B5EF4-FFF2-40B4-BE49-F238E27FC236}">
                <a16:creationId xmlns:a16="http://schemas.microsoft.com/office/drawing/2014/main" id="{7B3ECF1B-974E-5442-9A0E-5C7A4A43CFD7}"/>
              </a:ext>
            </a:extLst>
          </p:cNvPr>
          <p:cNvCxnSpPr>
            <a:cxnSpLocks/>
          </p:cNvCxnSpPr>
          <p:nvPr/>
        </p:nvCxnSpPr>
        <p:spPr>
          <a:xfrm>
            <a:off x="8690524" y="3544094"/>
            <a:ext cx="466176" cy="332025"/>
          </a:xfrm>
          <a:prstGeom prst="curvedConnector3">
            <a:avLst/>
          </a:prstGeom>
          <a:ln w="127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B83F2E3-F3DE-D549-A42F-50ABAB412ACB}"/>
              </a:ext>
            </a:extLst>
          </p:cNvPr>
          <p:cNvCxnSpPr/>
          <p:nvPr/>
        </p:nvCxnSpPr>
        <p:spPr>
          <a:xfrm>
            <a:off x="3556000" y="6081475"/>
            <a:ext cx="5080000"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7A5B3D9-941B-5B4C-ACD7-FAA2707A0AC9}"/>
              </a:ext>
            </a:extLst>
          </p:cNvPr>
          <p:cNvSpPr/>
          <p:nvPr/>
        </p:nvSpPr>
        <p:spPr>
          <a:xfrm>
            <a:off x="3816351"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1" name="Oval 10">
            <a:extLst>
              <a:ext uri="{FF2B5EF4-FFF2-40B4-BE49-F238E27FC236}">
                <a16:creationId xmlns:a16="http://schemas.microsoft.com/office/drawing/2014/main" id="{5CFD7DD6-3F1A-AC44-B7CA-D4FDACED0127}"/>
              </a:ext>
            </a:extLst>
          </p:cNvPr>
          <p:cNvSpPr/>
          <p:nvPr/>
        </p:nvSpPr>
        <p:spPr>
          <a:xfrm>
            <a:off x="4337050"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2" name="Oval 11">
            <a:extLst>
              <a:ext uri="{FF2B5EF4-FFF2-40B4-BE49-F238E27FC236}">
                <a16:creationId xmlns:a16="http://schemas.microsoft.com/office/drawing/2014/main" id="{61E3D5A8-4B73-8B46-BCE1-B26D958F88EA}"/>
              </a:ext>
            </a:extLst>
          </p:cNvPr>
          <p:cNvSpPr/>
          <p:nvPr/>
        </p:nvSpPr>
        <p:spPr>
          <a:xfrm>
            <a:off x="4825085"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3" name="Oval 12">
            <a:extLst>
              <a:ext uri="{FF2B5EF4-FFF2-40B4-BE49-F238E27FC236}">
                <a16:creationId xmlns:a16="http://schemas.microsoft.com/office/drawing/2014/main" id="{388CFE35-5B9F-0741-BD81-3E093DDDA363}"/>
              </a:ext>
            </a:extLst>
          </p:cNvPr>
          <p:cNvSpPr/>
          <p:nvPr/>
        </p:nvSpPr>
        <p:spPr>
          <a:xfrm>
            <a:off x="5949950" y="5944831"/>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20" name="TextBox 19">
            <a:extLst>
              <a:ext uri="{FF2B5EF4-FFF2-40B4-BE49-F238E27FC236}">
                <a16:creationId xmlns:a16="http://schemas.microsoft.com/office/drawing/2014/main" id="{1E829451-667D-5846-83CB-09B937A9CDA4}"/>
              </a:ext>
            </a:extLst>
          </p:cNvPr>
          <p:cNvSpPr txBox="1"/>
          <p:nvPr/>
        </p:nvSpPr>
        <p:spPr>
          <a:xfrm>
            <a:off x="9140780" y="3368287"/>
            <a:ext cx="3051220" cy="1015663"/>
          </a:xfrm>
          <a:prstGeom prst="rect">
            <a:avLst/>
          </a:prstGeom>
          <a:noFill/>
        </p:spPr>
        <p:txBody>
          <a:bodyPr wrap="none" rtlCol="0">
            <a:spAutoFit/>
          </a:bodyPr>
          <a:lstStyle/>
          <a:p>
            <a:r>
              <a:rPr lang="en-QA" sz="2000" dirty="0"/>
              <a:t>A </a:t>
            </a:r>
            <a:r>
              <a:rPr lang="en-QA" sz="2000" b="1" dirty="0"/>
              <a:t>logistic regression </a:t>
            </a:r>
            <a:r>
              <a:rPr lang="en-QA" sz="2000" dirty="0"/>
              <a:t>curve</a:t>
            </a:r>
          </a:p>
          <a:p>
            <a:r>
              <a:rPr lang="en-QA" sz="2000" dirty="0"/>
              <a:t>(</a:t>
            </a:r>
            <a:r>
              <a:rPr lang="en-QA" sz="2000" i="1" dirty="0"/>
              <a:t>will be covered later in the </a:t>
            </a:r>
            <a:br>
              <a:rPr lang="en-QA" sz="2000" i="1" dirty="0"/>
            </a:br>
            <a:r>
              <a:rPr lang="en-QA" sz="2000" i="1" dirty="0"/>
              <a:t>semester</a:t>
            </a:r>
            <a:r>
              <a:rPr lang="en-QA" sz="2000" dirty="0"/>
              <a:t>)</a:t>
            </a:r>
          </a:p>
        </p:txBody>
      </p:sp>
      <p:sp>
        <p:nvSpPr>
          <p:cNvPr id="22" name="TextBox 21">
            <a:extLst>
              <a:ext uri="{FF2B5EF4-FFF2-40B4-BE49-F238E27FC236}">
                <a16:creationId xmlns:a16="http://schemas.microsoft.com/office/drawing/2014/main" id="{EE253984-77C7-D543-9E3F-A078434E0F0C}"/>
              </a:ext>
            </a:extLst>
          </p:cNvPr>
          <p:cNvSpPr txBox="1"/>
          <p:nvPr/>
        </p:nvSpPr>
        <p:spPr>
          <a:xfrm>
            <a:off x="7962980" y="6176963"/>
            <a:ext cx="543739" cy="461665"/>
          </a:xfrm>
          <a:prstGeom prst="rect">
            <a:avLst/>
          </a:prstGeom>
          <a:noFill/>
        </p:spPr>
        <p:txBody>
          <a:bodyPr wrap="none" rtlCol="0">
            <a:spAutoFit/>
          </a:bodyPr>
          <a:lstStyle/>
          <a:p>
            <a:r>
              <a:rPr lang="en-QA" sz="2400" b="1" dirty="0"/>
              <a:t>Hb</a:t>
            </a:r>
          </a:p>
        </p:txBody>
      </p:sp>
    </p:spTree>
    <p:extLst>
      <p:ext uri="{BB962C8B-B14F-4D97-AF65-F5344CB8AC3E}">
        <p14:creationId xmlns:p14="http://schemas.microsoft.com/office/powerpoint/2010/main" val="1749457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909300" cy="4351338"/>
          </a:xfrm>
        </p:spPr>
        <p:txBody>
          <a:bodyPr>
            <a:normAutofit/>
          </a:bodyPr>
          <a:lstStyle/>
          <a:p>
            <a:r>
              <a:rPr lang="en-US" dirty="0">
                <a:solidFill>
                  <a:srgbClr val="00B0F0"/>
                </a:solidFill>
              </a:rPr>
              <a:t>A Preamble</a:t>
            </a:r>
            <a:r>
              <a:rPr lang="en-US" dirty="0"/>
              <a:t>: Receiver Operator Characteristic (</a:t>
            </a:r>
            <a:r>
              <a:rPr lang="en-US" b="1" dirty="0"/>
              <a:t>ROC</a:t>
            </a:r>
            <a:r>
              <a:rPr lang="en-US" dirty="0"/>
              <a:t>) and Area Under the Curve (</a:t>
            </a:r>
            <a:r>
              <a:rPr lang="en-US" b="1" dirty="0"/>
              <a:t>AUC</a:t>
            </a:r>
            <a:r>
              <a:rPr lang="en-US" dirty="0"/>
              <a:t>)</a:t>
            </a:r>
          </a:p>
          <a:p>
            <a:endParaRPr lang="en-US" dirty="0"/>
          </a:p>
        </p:txBody>
      </p:sp>
      <p:pic>
        <p:nvPicPr>
          <p:cNvPr id="4" name="Picture 3">
            <a:extLst>
              <a:ext uri="{FF2B5EF4-FFF2-40B4-BE49-F238E27FC236}">
                <a16:creationId xmlns:a16="http://schemas.microsoft.com/office/drawing/2014/main" id="{C7C437D1-6CB8-A645-9AF5-20BD8C386861}"/>
              </a:ext>
            </a:extLst>
          </p:cNvPr>
          <p:cNvPicPr>
            <a:picLocks noChangeAspect="1"/>
          </p:cNvPicPr>
          <p:nvPr/>
        </p:nvPicPr>
        <p:blipFill>
          <a:blip r:embed="rId3"/>
          <a:stretch>
            <a:fillRect/>
          </a:stretch>
        </p:blipFill>
        <p:spPr>
          <a:xfrm>
            <a:off x="3556000" y="3477975"/>
            <a:ext cx="5080000" cy="2603500"/>
          </a:xfrm>
          <a:prstGeom prst="rect">
            <a:avLst/>
          </a:prstGeom>
        </p:spPr>
      </p:pic>
      <p:cxnSp>
        <p:nvCxnSpPr>
          <p:cNvPr id="6" name="Straight Connector 5">
            <a:extLst>
              <a:ext uri="{FF2B5EF4-FFF2-40B4-BE49-F238E27FC236}">
                <a16:creationId xmlns:a16="http://schemas.microsoft.com/office/drawing/2014/main" id="{CB0CAE50-ADCA-F546-93CF-6E149D685548}"/>
              </a:ext>
            </a:extLst>
          </p:cNvPr>
          <p:cNvCxnSpPr/>
          <p:nvPr/>
        </p:nvCxnSpPr>
        <p:spPr>
          <a:xfrm>
            <a:off x="3556000" y="3064431"/>
            <a:ext cx="0" cy="3017044"/>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6524A1-E015-F94A-BD7D-E53C70A8D92C}"/>
              </a:ext>
            </a:extLst>
          </p:cNvPr>
          <p:cNvSpPr txBox="1"/>
          <p:nvPr/>
        </p:nvSpPr>
        <p:spPr>
          <a:xfrm>
            <a:off x="3154850" y="5831503"/>
            <a:ext cx="301686" cy="369332"/>
          </a:xfrm>
          <a:prstGeom prst="rect">
            <a:avLst/>
          </a:prstGeom>
          <a:noFill/>
        </p:spPr>
        <p:txBody>
          <a:bodyPr wrap="none" rtlCol="0">
            <a:spAutoFit/>
          </a:bodyPr>
          <a:lstStyle/>
          <a:p>
            <a:r>
              <a:rPr lang="en-QA" b="1" dirty="0"/>
              <a:t>0</a:t>
            </a:r>
          </a:p>
        </p:txBody>
      </p:sp>
      <p:sp>
        <p:nvSpPr>
          <p:cNvPr id="9" name="TextBox 8">
            <a:extLst>
              <a:ext uri="{FF2B5EF4-FFF2-40B4-BE49-F238E27FC236}">
                <a16:creationId xmlns:a16="http://schemas.microsoft.com/office/drawing/2014/main" id="{7F5EC132-4EBD-604F-A7F8-E333425A5B42}"/>
              </a:ext>
            </a:extLst>
          </p:cNvPr>
          <p:cNvSpPr txBox="1"/>
          <p:nvPr/>
        </p:nvSpPr>
        <p:spPr>
          <a:xfrm>
            <a:off x="3154850" y="3293309"/>
            <a:ext cx="301686" cy="369332"/>
          </a:xfrm>
          <a:prstGeom prst="rect">
            <a:avLst/>
          </a:prstGeom>
          <a:noFill/>
        </p:spPr>
        <p:txBody>
          <a:bodyPr wrap="none" rtlCol="0">
            <a:spAutoFit/>
          </a:bodyPr>
          <a:lstStyle/>
          <a:p>
            <a:r>
              <a:rPr lang="en-QA" b="1" dirty="0"/>
              <a:t>1</a:t>
            </a:r>
          </a:p>
        </p:txBody>
      </p:sp>
      <p:sp>
        <p:nvSpPr>
          <p:cNvPr id="14" name="Oval 13">
            <a:extLst>
              <a:ext uri="{FF2B5EF4-FFF2-40B4-BE49-F238E27FC236}">
                <a16:creationId xmlns:a16="http://schemas.microsoft.com/office/drawing/2014/main" id="{4089B338-40BB-B940-B0CF-CFE592B6C44F}"/>
              </a:ext>
            </a:extLst>
          </p:cNvPr>
          <p:cNvSpPr/>
          <p:nvPr/>
        </p:nvSpPr>
        <p:spPr>
          <a:xfrm>
            <a:off x="619127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5" name="Oval 14">
            <a:extLst>
              <a:ext uri="{FF2B5EF4-FFF2-40B4-BE49-F238E27FC236}">
                <a16:creationId xmlns:a16="http://schemas.microsoft.com/office/drawing/2014/main" id="{ED3C1063-A667-3748-8E13-D3A58025AF44}"/>
              </a:ext>
            </a:extLst>
          </p:cNvPr>
          <p:cNvSpPr/>
          <p:nvPr/>
        </p:nvSpPr>
        <p:spPr>
          <a:xfrm>
            <a:off x="705375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6" name="Oval 15">
            <a:extLst>
              <a:ext uri="{FF2B5EF4-FFF2-40B4-BE49-F238E27FC236}">
                <a16:creationId xmlns:a16="http://schemas.microsoft.com/office/drawing/2014/main" id="{029FD520-DEE6-254F-921F-45BF8B650421}"/>
              </a:ext>
            </a:extLst>
          </p:cNvPr>
          <p:cNvSpPr/>
          <p:nvPr/>
        </p:nvSpPr>
        <p:spPr>
          <a:xfrm>
            <a:off x="7498251"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7" name="Oval 16">
            <a:extLst>
              <a:ext uri="{FF2B5EF4-FFF2-40B4-BE49-F238E27FC236}">
                <a16:creationId xmlns:a16="http://schemas.microsoft.com/office/drawing/2014/main" id="{220D18F6-AFCD-0E41-9FF2-FDBD3F7F6E41}"/>
              </a:ext>
            </a:extLst>
          </p:cNvPr>
          <p:cNvSpPr/>
          <p:nvPr/>
        </p:nvSpPr>
        <p:spPr>
          <a:xfrm>
            <a:off x="7942750"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30" name="Straight Connector 29">
            <a:extLst>
              <a:ext uri="{FF2B5EF4-FFF2-40B4-BE49-F238E27FC236}">
                <a16:creationId xmlns:a16="http://schemas.microsoft.com/office/drawing/2014/main" id="{8B83F2E3-F3DE-D549-A42F-50ABAB412ACB}"/>
              </a:ext>
            </a:extLst>
          </p:cNvPr>
          <p:cNvCxnSpPr/>
          <p:nvPr/>
        </p:nvCxnSpPr>
        <p:spPr>
          <a:xfrm>
            <a:off x="3556000" y="6081475"/>
            <a:ext cx="5080000"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7A5B3D9-941B-5B4C-ACD7-FAA2707A0AC9}"/>
              </a:ext>
            </a:extLst>
          </p:cNvPr>
          <p:cNvSpPr/>
          <p:nvPr/>
        </p:nvSpPr>
        <p:spPr>
          <a:xfrm>
            <a:off x="3816351"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1" name="Oval 10">
            <a:extLst>
              <a:ext uri="{FF2B5EF4-FFF2-40B4-BE49-F238E27FC236}">
                <a16:creationId xmlns:a16="http://schemas.microsoft.com/office/drawing/2014/main" id="{5CFD7DD6-3F1A-AC44-B7CA-D4FDACED0127}"/>
              </a:ext>
            </a:extLst>
          </p:cNvPr>
          <p:cNvSpPr/>
          <p:nvPr/>
        </p:nvSpPr>
        <p:spPr>
          <a:xfrm>
            <a:off x="4337050"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2" name="Oval 11">
            <a:extLst>
              <a:ext uri="{FF2B5EF4-FFF2-40B4-BE49-F238E27FC236}">
                <a16:creationId xmlns:a16="http://schemas.microsoft.com/office/drawing/2014/main" id="{61E3D5A8-4B73-8B46-BCE1-B26D958F88EA}"/>
              </a:ext>
            </a:extLst>
          </p:cNvPr>
          <p:cNvSpPr/>
          <p:nvPr/>
        </p:nvSpPr>
        <p:spPr>
          <a:xfrm>
            <a:off x="4825085"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3" name="Oval 12">
            <a:extLst>
              <a:ext uri="{FF2B5EF4-FFF2-40B4-BE49-F238E27FC236}">
                <a16:creationId xmlns:a16="http://schemas.microsoft.com/office/drawing/2014/main" id="{388CFE35-5B9F-0741-BD81-3E093DDDA363}"/>
              </a:ext>
            </a:extLst>
          </p:cNvPr>
          <p:cNvSpPr/>
          <p:nvPr/>
        </p:nvSpPr>
        <p:spPr>
          <a:xfrm>
            <a:off x="5949950" y="5944831"/>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20" name="TextBox 19">
            <a:extLst>
              <a:ext uri="{FF2B5EF4-FFF2-40B4-BE49-F238E27FC236}">
                <a16:creationId xmlns:a16="http://schemas.microsoft.com/office/drawing/2014/main" id="{D69D8022-1C4C-244B-8B66-EC1E1E17E9DA}"/>
              </a:ext>
            </a:extLst>
          </p:cNvPr>
          <p:cNvSpPr txBox="1"/>
          <p:nvPr/>
        </p:nvSpPr>
        <p:spPr>
          <a:xfrm>
            <a:off x="183250" y="3777883"/>
            <a:ext cx="3447482" cy="1631216"/>
          </a:xfrm>
          <a:prstGeom prst="rect">
            <a:avLst/>
          </a:prstGeom>
          <a:noFill/>
        </p:spPr>
        <p:txBody>
          <a:bodyPr wrap="none" rtlCol="0">
            <a:spAutoFit/>
          </a:bodyPr>
          <a:lstStyle/>
          <a:p>
            <a:r>
              <a:rPr lang="en-QA" sz="2000" dirty="0"/>
              <a:t>When we build a logistic </a:t>
            </a:r>
            <a:br>
              <a:rPr lang="en-QA" sz="2000" dirty="0"/>
            </a:br>
            <a:r>
              <a:rPr lang="en-QA" sz="2000" dirty="0"/>
              <a:t>regression model (or </a:t>
            </a:r>
            <a:r>
              <a:rPr lang="en-QA" sz="2000" i="1" dirty="0"/>
              <a:t>classifier</a:t>
            </a:r>
            <a:r>
              <a:rPr lang="en-QA" sz="2000" dirty="0"/>
              <a:t>)</a:t>
            </a:r>
            <a:br>
              <a:rPr lang="en-QA" sz="2000" dirty="0"/>
            </a:br>
            <a:r>
              <a:rPr lang="en-QA" sz="2000" dirty="0"/>
              <a:t>the y-axis is converted to</a:t>
            </a:r>
          </a:p>
          <a:p>
            <a:r>
              <a:rPr lang="en-US" sz="2000" dirty="0"/>
              <a:t>a p</a:t>
            </a:r>
            <a:r>
              <a:rPr lang="en-QA" sz="2000" dirty="0"/>
              <a:t>robability that indicates </a:t>
            </a:r>
            <a:br>
              <a:rPr lang="en-QA" sz="2000" dirty="0"/>
            </a:br>
            <a:r>
              <a:rPr lang="en-QA" sz="2000" dirty="0"/>
              <a:t>whether a person has anemia   </a:t>
            </a:r>
          </a:p>
        </p:txBody>
      </p:sp>
      <p:sp>
        <p:nvSpPr>
          <p:cNvPr id="22" name="TextBox 21">
            <a:extLst>
              <a:ext uri="{FF2B5EF4-FFF2-40B4-BE49-F238E27FC236}">
                <a16:creationId xmlns:a16="http://schemas.microsoft.com/office/drawing/2014/main" id="{88992F4C-6FCE-7649-B03D-74A1695361E4}"/>
              </a:ext>
            </a:extLst>
          </p:cNvPr>
          <p:cNvSpPr txBox="1"/>
          <p:nvPr/>
        </p:nvSpPr>
        <p:spPr>
          <a:xfrm>
            <a:off x="7962980" y="6176963"/>
            <a:ext cx="543739" cy="461665"/>
          </a:xfrm>
          <a:prstGeom prst="rect">
            <a:avLst/>
          </a:prstGeom>
          <a:noFill/>
        </p:spPr>
        <p:txBody>
          <a:bodyPr wrap="none" rtlCol="0">
            <a:spAutoFit/>
          </a:bodyPr>
          <a:lstStyle/>
          <a:p>
            <a:r>
              <a:rPr lang="en-QA" sz="2400" b="1" dirty="0"/>
              <a:t>Hb</a:t>
            </a:r>
          </a:p>
        </p:txBody>
      </p:sp>
    </p:spTree>
    <p:extLst>
      <p:ext uri="{BB962C8B-B14F-4D97-AF65-F5344CB8AC3E}">
        <p14:creationId xmlns:p14="http://schemas.microsoft.com/office/powerpoint/2010/main" val="1571640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909300" cy="4351338"/>
          </a:xfrm>
        </p:spPr>
        <p:txBody>
          <a:bodyPr>
            <a:normAutofit/>
          </a:bodyPr>
          <a:lstStyle/>
          <a:p>
            <a:r>
              <a:rPr lang="en-US" dirty="0">
                <a:solidFill>
                  <a:srgbClr val="00B0F0"/>
                </a:solidFill>
              </a:rPr>
              <a:t>A Preamble</a:t>
            </a:r>
            <a:r>
              <a:rPr lang="en-US" dirty="0"/>
              <a:t>: Receiver Operator Characteristic (</a:t>
            </a:r>
            <a:r>
              <a:rPr lang="en-US" b="1" dirty="0"/>
              <a:t>ROC</a:t>
            </a:r>
            <a:r>
              <a:rPr lang="en-US" dirty="0"/>
              <a:t>) and Area Under the Curve (</a:t>
            </a:r>
            <a:r>
              <a:rPr lang="en-US" b="1" dirty="0"/>
              <a:t>AUC</a:t>
            </a:r>
            <a:r>
              <a:rPr lang="en-US" dirty="0"/>
              <a:t>)</a:t>
            </a:r>
          </a:p>
          <a:p>
            <a:endParaRPr lang="en-US" dirty="0"/>
          </a:p>
        </p:txBody>
      </p:sp>
      <p:pic>
        <p:nvPicPr>
          <p:cNvPr id="4" name="Picture 3">
            <a:extLst>
              <a:ext uri="{FF2B5EF4-FFF2-40B4-BE49-F238E27FC236}">
                <a16:creationId xmlns:a16="http://schemas.microsoft.com/office/drawing/2014/main" id="{C7C437D1-6CB8-A645-9AF5-20BD8C386861}"/>
              </a:ext>
            </a:extLst>
          </p:cNvPr>
          <p:cNvPicPr>
            <a:picLocks noChangeAspect="1"/>
          </p:cNvPicPr>
          <p:nvPr/>
        </p:nvPicPr>
        <p:blipFill>
          <a:blip r:embed="rId3"/>
          <a:stretch>
            <a:fillRect/>
          </a:stretch>
        </p:blipFill>
        <p:spPr>
          <a:xfrm>
            <a:off x="3556000" y="3477975"/>
            <a:ext cx="5080000" cy="2603500"/>
          </a:xfrm>
          <a:prstGeom prst="rect">
            <a:avLst/>
          </a:prstGeom>
        </p:spPr>
      </p:pic>
      <p:cxnSp>
        <p:nvCxnSpPr>
          <p:cNvPr id="6" name="Straight Connector 5">
            <a:extLst>
              <a:ext uri="{FF2B5EF4-FFF2-40B4-BE49-F238E27FC236}">
                <a16:creationId xmlns:a16="http://schemas.microsoft.com/office/drawing/2014/main" id="{CB0CAE50-ADCA-F546-93CF-6E149D685548}"/>
              </a:ext>
            </a:extLst>
          </p:cNvPr>
          <p:cNvCxnSpPr/>
          <p:nvPr/>
        </p:nvCxnSpPr>
        <p:spPr>
          <a:xfrm>
            <a:off x="3556000" y="3064431"/>
            <a:ext cx="0" cy="3017044"/>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6524A1-E015-F94A-BD7D-E53C70A8D92C}"/>
              </a:ext>
            </a:extLst>
          </p:cNvPr>
          <p:cNvSpPr txBox="1"/>
          <p:nvPr/>
        </p:nvSpPr>
        <p:spPr>
          <a:xfrm>
            <a:off x="3154850" y="5831503"/>
            <a:ext cx="301686" cy="369332"/>
          </a:xfrm>
          <a:prstGeom prst="rect">
            <a:avLst/>
          </a:prstGeom>
          <a:noFill/>
        </p:spPr>
        <p:txBody>
          <a:bodyPr wrap="none" rtlCol="0">
            <a:spAutoFit/>
          </a:bodyPr>
          <a:lstStyle/>
          <a:p>
            <a:r>
              <a:rPr lang="en-QA" b="1" dirty="0"/>
              <a:t>0</a:t>
            </a:r>
          </a:p>
        </p:txBody>
      </p:sp>
      <p:sp>
        <p:nvSpPr>
          <p:cNvPr id="9" name="TextBox 8">
            <a:extLst>
              <a:ext uri="{FF2B5EF4-FFF2-40B4-BE49-F238E27FC236}">
                <a16:creationId xmlns:a16="http://schemas.microsoft.com/office/drawing/2014/main" id="{7F5EC132-4EBD-604F-A7F8-E333425A5B42}"/>
              </a:ext>
            </a:extLst>
          </p:cNvPr>
          <p:cNvSpPr txBox="1"/>
          <p:nvPr/>
        </p:nvSpPr>
        <p:spPr>
          <a:xfrm>
            <a:off x="3154850" y="3293309"/>
            <a:ext cx="301686" cy="369332"/>
          </a:xfrm>
          <a:prstGeom prst="rect">
            <a:avLst/>
          </a:prstGeom>
          <a:noFill/>
        </p:spPr>
        <p:txBody>
          <a:bodyPr wrap="none" rtlCol="0">
            <a:spAutoFit/>
          </a:bodyPr>
          <a:lstStyle/>
          <a:p>
            <a:r>
              <a:rPr lang="en-QA" b="1" dirty="0"/>
              <a:t>1</a:t>
            </a:r>
          </a:p>
        </p:txBody>
      </p:sp>
      <p:sp>
        <p:nvSpPr>
          <p:cNvPr id="14" name="Oval 13">
            <a:extLst>
              <a:ext uri="{FF2B5EF4-FFF2-40B4-BE49-F238E27FC236}">
                <a16:creationId xmlns:a16="http://schemas.microsoft.com/office/drawing/2014/main" id="{4089B338-40BB-B940-B0CF-CFE592B6C44F}"/>
              </a:ext>
            </a:extLst>
          </p:cNvPr>
          <p:cNvSpPr/>
          <p:nvPr/>
        </p:nvSpPr>
        <p:spPr>
          <a:xfrm>
            <a:off x="619127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5" name="Oval 14">
            <a:extLst>
              <a:ext uri="{FF2B5EF4-FFF2-40B4-BE49-F238E27FC236}">
                <a16:creationId xmlns:a16="http://schemas.microsoft.com/office/drawing/2014/main" id="{ED3C1063-A667-3748-8E13-D3A58025AF44}"/>
              </a:ext>
            </a:extLst>
          </p:cNvPr>
          <p:cNvSpPr/>
          <p:nvPr/>
        </p:nvSpPr>
        <p:spPr>
          <a:xfrm>
            <a:off x="705375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6" name="Oval 15">
            <a:extLst>
              <a:ext uri="{FF2B5EF4-FFF2-40B4-BE49-F238E27FC236}">
                <a16:creationId xmlns:a16="http://schemas.microsoft.com/office/drawing/2014/main" id="{029FD520-DEE6-254F-921F-45BF8B650421}"/>
              </a:ext>
            </a:extLst>
          </p:cNvPr>
          <p:cNvSpPr/>
          <p:nvPr/>
        </p:nvSpPr>
        <p:spPr>
          <a:xfrm>
            <a:off x="7498251"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7" name="Oval 16">
            <a:extLst>
              <a:ext uri="{FF2B5EF4-FFF2-40B4-BE49-F238E27FC236}">
                <a16:creationId xmlns:a16="http://schemas.microsoft.com/office/drawing/2014/main" id="{220D18F6-AFCD-0E41-9FF2-FDBD3F7F6E41}"/>
              </a:ext>
            </a:extLst>
          </p:cNvPr>
          <p:cNvSpPr/>
          <p:nvPr/>
        </p:nvSpPr>
        <p:spPr>
          <a:xfrm>
            <a:off x="7942750"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30" name="Straight Connector 29">
            <a:extLst>
              <a:ext uri="{FF2B5EF4-FFF2-40B4-BE49-F238E27FC236}">
                <a16:creationId xmlns:a16="http://schemas.microsoft.com/office/drawing/2014/main" id="{8B83F2E3-F3DE-D549-A42F-50ABAB412ACB}"/>
              </a:ext>
            </a:extLst>
          </p:cNvPr>
          <p:cNvCxnSpPr/>
          <p:nvPr/>
        </p:nvCxnSpPr>
        <p:spPr>
          <a:xfrm>
            <a:off x="3556000" y="6081475"/>
            <a:ext cx="5080000"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7A5B3D9-941B-5B4C-ACD7-FAA2707A0AC9}"/>
              </a:ext>
            </a:extLst>
          </p:cNvPr>
          <p:cNvSpPr/>
          <p:nvPr/>
        </p:nvSpPr>
        <p:spPr>
          <a:xfrm>
            <a:off x="3816351"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1" name="Oval 10">
            <a:extLst>
              <a:ext uri="{FF2B5EF4-FFF2-40B4-BE49-F238E27FC236}">
                <a16:creationId xmlns:a16="http://schemas.microsoft.com/office/drawing/2014/main" id="{5CFD7DD6-3F1A-AC44-B7CA-D4FDACED0127}"/>
              </a:ext>
            </a:extLst>
          </p:cNvPr>
          <p:cNvSpPr/>
          <p:nvPr/>
        </p:nvSpPr>
        <p:spPr>
          <a:xfrm>
            <a:off x="4337050"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2" name="Oval 11">
            <a:extLst>
              <a:ext uri="{FF2B5EF4-FFF2-40B4-BE49-F238E27FC236}">
                <a16:creationId xmlns:a16="http://schemas.microsoft.com/office/drawing/2014/main" id="{61E3D5A8-4B73-8B46-BCE1-B26D958F88EA}"/>
              </a:ext>
            </a:extLst>
          </p:cNvPr>
          <p:cNvSpPr/>
          <p:nvPr/>
        </p:nvSpPr>
        <p:spPr>
          <a:xfrm>
            <a:off x="4825085"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3" name="Oval 12">
            <a:extLst>
              <a:ext uri="{FF2B5EF4-FFF2-40B4-BE49-F238E27FC236}">
                <a16:creationId xmlns:a16="http://schemas.microsoft.com/office/drawing/2014/main" id="{388CFE35-5B9F-0741-BD81-3E093DDDA363}"/>
              </a:ext>
            </a:extLst>
          </p:cNvPr>
          <p:cNvSpPr/>
          <p:nvPr/>
        </p:nvSpPr>
        <p:spPr>
          <a:xfrm>
            <a:off x="5949950" y="5944831"/>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20" name="TextBox 19">
            <a:extLst>
              <a:ext uri="{FF2B5EF4-FFF2-40B4-BE49-F238E27FC236}">
                <a16:creationId xmlns:a16="http://schemas.microsoft.com/office/drawing/2014/main" id="{D69D8022-1C4C-244B-8B66-EC1E1E17E9DA}"/>
              </a:ext>
            </a:extLst>
          </p:cNvPr>
          <p:cNvSpPr txBox="1"/>
          <p:nvPr/>
        </p:nvSpPr>
        <p:spPr>
          <a:xfrm>
            <a:off x="183250" y="3777883"/>
            <a:ext cx="2799613" cy="1323439"/>
          </a:xfrm>
          <a:prstGeom prst="rect">
            <a:avLst/>
          </a:prstGeom>
          <a:noFill/>
        </p:spPr>
        <p:txBody>
          <a:bodyPr wrap="none" rtlCol="0">
            <a:spAutoFit/>
          </a:bodyPr>
          <a:lstStyle/>
          <a:p>
            <a:r>
              <a:rPr lang="en-GB" sz="2000" dirty="0"/>
              <a:t>But to do classification, </a:t>
            </a:r>
            <a:br>
              <a:rPr lang="en-GB" sz="2000" dirty="0"/>
            </a:br>
            <a:r>
              <a:rPr lang="en-GB" sz="2000" dirty="0"/>
              <a:t>we need to transform </a:t>
            </a:r>
            <a:br>
              <a:rPr lang="en-GB" sz="2000" dirty="0"/>
            </a:br>
            <a:r>
              <a:rPr lang="en-GB" sz="2000" dirty="0"/>
              <a:t>probabilities into classes </a:t>
            </a:r>
            <a:br>
              <a:rPr lang="en-GB" sz="2000" dirty="0"/>
            </a:br>
            <a:r>
              <a:rPr lang="en-GB" sz="2000" dirty="0"/>
              <a:t>(</a:t>
            </a:r>
            <a:r>
              <a:rPr lang="en-GB" sz="2000" b="1" dirty="0" err="1">
                <a:solidFill>
                  <a:srgbClr val="C00000"/>
                </a:solidFill>
              </a:rPr>
              <a:t>Anemia</a:t>
            </a:r>
            <a:r>
              <a:rPr lang="en-GB" sz="2000" dirty="0"/>
              <a:t> vs. </a:t>
            </a:r>
            <a:r>
              <a:rPr lang="en-GB" sz="2000" b="1" dirty="0">
                <a:solidFill>
                  <a:srgbClr val="00B050"/>
                </a:solidFill>
              </a:rPr>
              <a:t>No </a:t>
            </a:r>
            <a:r>
              <a:rPr lang="en-GB" sz="2000" b="1" dirty="0" err="1">
                <a:solidFill>
                  <a:srgbClr val="00B050"/>
                </a:solidFill>
              </a:rPr>
              <a:t>Anemia</a:t>
            </a:r>
            <a:r>
              <a:rPr lang="en-GB" sz="2000" dirty="0"/>
              <a:t>) </a:t>
            </a:r>
            <a:endParaRPr lang="en-QA" sz="2000" dirty="0"/>
          </a:p>
        </p:txBody>
      </p:sp>
      <p:sp>
        <p:nvSpPr>
          <p:cNvPr id="22" name="TextBox 21">
            <a:extLst>
              <a:ext uri="{FF2B5EF4-FFF2-40B4-BE49-F238E27FC236}">
                <a16:creationId xmlns:a16="http://schemas.microsoft.com/office/drawing/2014/main" id="{8B0C71AB-2EB2-494A-9F2A-015D6CC6B53C}"/>
              </a:ext>
            </a:extLst>
          </p:cNvPr>
          <p:cNvSpPr txBox="1"/>
          <p:nvPr/>
        </p:nvSpPr>
        <p:spPr>
          <a:xfrm>
            <a:off x="7962980" y="6176963"/>
            <a:ext cx="543739" cy="461665"/>
          </a:xfrm>
          <a:prstGeom prst="rect">
            <a:avLst/>
          </a:prstGeom>
          <a:noFill/>
        </p:spPr>
        <p:txBody>
          <a:bodyPr wrap="none" rtlCol="0">
            <a:spAutoFit/>
          </a:bodyPr>
          <a:lstStyle/>
          <a:p>
            <a:r>
              <a:rPr lang="en-QA" sz="2400" b="1" dirty="0"/>
              <a:t>Hb</a:t>
            </a:r>
          </a:p>
        </p:txBody>
      </p:sp>
    </p:spTree>
    <p:extLst>
      <p:ext uri="{BB962C8B-B14F-4D97-AF65-F5344CB8AC3E}">
        <p14:creationId xmlns:p14="http://schemas.microsoft.com/office/powerpoint/2010/main" val="4020023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909300" cy="4351338"/>
          </a:xfrm>
        </p:spPr>
        <p:txBody>
          <a:bodyPr>
            <a:normAutofit/>
          </a:bodyPr>
          <a:lstStyle/>
          <a:p>
            <a:r>
              <a:rPr lang="en-US" dirty="0">
                <a:solidFill>
                  <a:srgbClr val="00B0F0"/>
                </a:solidFill>
              </a:rPr>
              <a:t>A Preamble</a:t>
            </a:r>
            <a:r>
              <a:rPr lang="en-US" dirty="0"/>
              <a:t>: Receiver Operator Characteristic (</a:t>
            </a:r>
            <a:r>
              <a:rPr lang="en-US" b="1" dirty="0"/>
              <a:t>ROC</a:t>
            </a:r>
            <a:r>
              <a:rPr lang="en-US" dirty="0"/>
              <a:t>) and Area Under the Curve (</a:t>
            </a:r>
            <a:r>
              <a:rPr lang="en-US" b="1" dirty="0"/>
              <a:t>AUC</a:t>
            </a:r>
            <a:r>
              <a:rPr lang="en-US" dirty="0"/>
              <a:t>)</a:t>
            </a:r>
          </a:p>
          <a:p>
            <a:endParaRPr lang="en-US" dirty="0"/>
          </a:p>
        </p:txBody>
      </p:sp>
      <p:pic>
        <p:nvPicPr>
          <p:cNvPr id="4" name="Picture 3">
            <a:extLst>
              <a:ext uri="{FF2B5EF4-FFF2-40B4-BE49-F238E27FC236}">
                <a16:creationId xmlns:a16="http://schemas.microsoft.com/office/drawing/2014/main" id="{C7C437D1-6CB8-A645-9AF5-20BD8C386861}"/>
              </a:ext>
            </a:extLst>
          </p:cNvPr>
          <p:cNvPicPr>
            <a:picLocks noChangeAspect="1"/>
          </p:cNvPicPr>
          <p:nvPr/>
        </p:nvPicPr>
        <p:blipFill>
          <a:blip r:embed="rId3"/>
          <a:stretch>
            <a:fillRect/>
          </a:stretch>
        </p:blipFill>
        <p:spPr>
          <a:xfrm>
            <a:off x="3556000" y="3477975"/>
            <a:ext cx="5080000" cy="2603500"/>
          </a:xfrm>
          <a:prstGeom prst="rect">
            <a:avLst/>
          </a:prstGeom>
        </p:spPr>
      </p:pic>
      <p:cxnSp>
        <p:nvCxnSpPr>
          <p:cNvPr id="6" name="Straight Connector 5">
            <a:extLst>
              <a:ext uri="{FF2B5EF4-FFF2-40B4-BE49-F238E27FC236}">
                <a16:creationId xmlns:a16="http://schemas.microsoft.com/office/drawing/2014/main" id="{CB0CAE50-ADCA-F546-93CF-6E149D685548}"/>
              </a:ext>
            </a:extLst>
          </p:cNvPr>
          <p:cNvCxnSpPr/>
          <p:nvPr/>
        </p:nvCxnSpPr>
        <p:spPr>
          <a:xfrm>
            <a:off x="3556000" y="3064431"/>
            <a:ext cx="0" cy="3017044"/>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6524A1-E015-F94A-BD7D-E53C70A8D92C}"/>
              </a:ext>
            </a:extLst>
          </p:cNvPr>
          <p:cNvSpPr txBox="1"/>
          <p:nvPr/>
        </p:nvSpPr>
        <p:spPr>
          <a:xfrm>
            <a:off x="3154850" y="5831503"/>
            <a:ext cx="301686" cy="369332"/>
          </a:xfrm>
          <a:prstGeom prst="rect">
            <a:avLst/>
          </a:prstGeom>
          <a:noFill/>
        </p:spPr>
        <p:txBody>
          <a:bodyPr wrap="none" rtlCol="0">
            <a:spAutoFit/>
          </a:bodyPr>
          <a:lstStyle/>
          <a:p>
            <a:r>
              <a:rPr lang="en-QA" b="1" dirty="0"/>
              <a:t>0</a:t>
            </a:r>
          </a:p>
        </p:txBody>
      </p:sp>
      <p:sp>
        <p:nvSpPr>
          <p:cNvPr id="9" name="TextBox 8">
            <a:extLst>
              <a:ext uri="{FF2B5EF4-FFF2-40B4-BE49-F238E27FC236}">
                <a16:creationId xmlns:a16="http://schemas.microsoft.com/office/drawing/2014/main" id="{7F5EC132-4EBD-604F-A7F8-E333425A5B42}"/>
              </a:ext>
            </a:extLst>
          </p:cNvPr>
          <p:cNvSpPr txBox="1"/>
          <p:nvPr/>
        </p:nvSpPr>
        <p:spPr>
          <a:xfrm>
            <a:off x="3154850" y="3293309"/>
            <a:ext cx="301686" cy="369332"/>
          </a:xfrm>
          <a:prstGeom prst="rect">
            <a:avLst/>
          </a:prstGeom>
          <a:noFill/>
        </p:spPr>
        <p:txBody>
          <a:bodyPr wrap="none" rtlCol="0">
            <a:spAutoFit/>
          </a:bodyPr>
          <a:lstStyle/>
          <a:p>
            <a:r>
              <a:rPr lang="en-QA" b="1" dirty="0"/>
              <a:t>1</a:t>
            </a:r>
          </a:p>
        </p:txBody>
      </p:sp>
      <p:sp>
        <p:nvSpPr>
          <p:cNvPr id="14" name="Oval 13">
            <a:extLst>
              <a:ext uri="{FF2B5EF4-FFF2-40B4-BE49-F238E27FC236}">
                <a16:creationId xmlns:a16="http://schemas.microsoft.com/office/drawing/2014/main" id="{4089B338-40BB-B940-B0CF-CFE592B6C44F}"/>
              </a:ext>
            </a:extLst>
          </p:cNvPr>
          <p:cNvSpPr/>
          <p:nvPr/>
        </p:nvSpPr>
        <p:spPr>
          <a:xfrm>
            <a:off x="619127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5" name="Oval 14">
            <a:extLst>
              <a:ext uri="{FF2B5EF4-FFF2-40B4-BE49-F238E27FC236}">
                <a16:creationId xmlns:a16="http://schemas.microsoft.com/office/drawing/2014/main" id="{ED3C1063-A667-3748-8E13-D3A58025AF44}"/>
              </a:ext>
            </a:extLst>
          </p:cNvPr>
          <p:cNvSpPr/>
          <p:nvPr/>
        </p:nvSpPr>
        <p:spPr>
          <a:xfrm>
            <a:off x="705375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6" name="Oval 15">
            <a:extLst>
              <a:ext uri="{FF2B5EF4-FFF2-40B4-BE49-F238E27FC236}">
                <a16:creationId xmlns:a16="http://schemas.microsoft.com/office/drawing/2014/main" id="{029FD520-DEE6-254F-921F-45BF8B650421}"/>
              </a:ext>
            </a:extLst>
          </p:cNvPr>
          <p:cNvSpPr/>
          <p:nvPr/>
        </p:nvSpPr>
        <p:spPr>
          <a:xfrm>
            <a:off x="7498251"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7" name="Oval 16">
            <a:extLst>
              <a:ext uri="{FF2B5EF4-FFF2-40B4-BE49-F238E27FC236}">
                <a16:creationId xmlns:a16="http://schemas.microsoft.com/office/drawing/2014/main" id="{220D18F6-AFCD-0E41-9FF2-FDBD3F7F6E41}"/>
              </a:ext>
            </a:extLst>
          </p:cNvPr>
          <p:cNvSpPr/>
          <p:nvPr/>
        </p:nvSpPr>
        <p:spPr>
          <a:xfrm>
            <a:off x="7942750"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30" name="Straight Connector 29">
            <a:extLst>
              <a:ext uri="{FF2B5EF4-FFF2-40B4-BE49-F238E27FC236}">
                <a16:creationId xmlns:a16="http://schemas.microsoft.com/office/drawing/2014/main" id="{8B83F2E3-F3DE-D549-A42F-50ABAB412ACB}"/>
              </a:ext>
            </a:extLst>
          </p:cNvPr>
          <p:cNvCxnSpPr/>
          <p:nvPr/>
        </p:nvCxnSpPr>
        <p:spPr>
          <a:xfrm>
            <a:off x="3556000" y="6081475"/>
            <a:ext cx="5080000"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7A5B3D9-941B-5B4C-ACD7-FAA2707A0AC9}"/>
              </a:ext>
            </a:extLst>
          </p:cNvPr>
          <p:cNvSpPr/>
          <p:nvPr/>
        </p:nvSpPr>
        <p:spPr>
          <a:xfrm>
            <a:off x="3816351"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1" name="Oval 10">
            <a:extLst>
              <a:ext uri="{FF2B5EF4-FFF2-40B4-BE49-F238E27FC236}">
                <a16:creationId xmlns:a16="http://schemas.microsoft.com/office/drawing/2014/main" id="{5CFD7DD6-3F1A-AC44-B7CA-D4FDACED0127}"/>
              </a:ext>
            </a:extLst>
          </p:cNvPr>
          <p:cNvSpPr/>
          <p:nvPr/>
        </p:nvSpPr>
        <p:spPr>
          <a:xfrm>
            <a:off x="4337050"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2" name="Oval 11">
            <a:extLst>
              <a:ext uri="{FF2B5EF4-FFF2-40B4-BE49-F238E27FC236}">
                <a16:creationId xmlns:a16="http://schemas.microsoft.com/office/drawing/2014/main" id="{61E3D5A8-4B73-8B46-BCE1-B26D958F88EA}"/>
              </a:ext>
            </a:extLst>
          </p:cNvPr>
          <p:cNvSpPr/>
          <p:nvPr/>
        </p:nvSpPr>
        <p:spPr>
          <a:xfrm>
            <a:off x="4825085"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3" name="Oval 12">
            <a:extLst>
              <a:ext uri="{FF2B5EF4-FFF2-40B4-BE49-F238E27FC236}">
                <a16:creationId xmlns:a16="http://schemas.microsoft.com/office/drawing/2014/main" id="{388CFE35-5B9F-0741-BD81-3E093DDDA363}"/>
              </a:ext>
            </a:extLst>
          </p:cNvPr>
          <p:cNvSpPr/>
          <p:nvPr/>
        </p:nvSpPr>
        <p:spPr>
          <a:xfrm>
            <a:off x="5949950" y="5944831"/>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20" name="TextBox 19">
            <a:extLst>
              <a:ext uri="{FF2B5EF4-FFF2-40B4-BE49-F238E27FC236}">
                <a16:creationId xmlns:a16="http://schemas.microsoft.com/office/drawing/2014/main" id="{D69D8022-1C4C-244B-8B66-EC1E1E17E9DA}"/>
              </a:ext>
            </a:extLst>
          </p:cNvPr>
          <p:cNvSpPr txBox="1"/>
          <p:nvPr/>
        </p:nvSpPr>
        <p:spPr>
          <a:xfrm>
            <a:off x="183250" y="3777883"/>
            <a:ext cx="2853538" cy="1631216"/>
          </a:xfrm>
          <a:prstGeom prst="rect">
            <a:avLst/>
          </a:prstGeom>
          <a:noFill/>
        </p:spPr>
        <p:txBody>
          <a:bodyPr wrap="none" rtlCol="0">
            <a:spAutoFit/>
          </a:bodyPr>
          <a:lstStyle/>
          <a:p>
            <a:r>
              <a:rPr lang="en-GB" sz="2000" dirty="0"/>
              <a:t>For this sake, we can use</a:t>
            </a:r>
          </a:p>
          <a:p>
            <a:r>
              <a:rPr lang="en-GB" sz="2000" dirty="0"/>
              <a:t>a threshold with a certain</a:t>
            </a:r>
          </a:p>
          <a:p>
            <a:r>
              <a:rPr lang="en-GB" sz="2000" dirty="0"/>
              <a:t>value (e.g., if pr &lt;= 0.5,</a:t>
            </a:r>
          </a:p>
          <a:p>
            <a:r>
              <a:rPr lang="en-GB" sz="2000" dirty="0"/>
              <a:t>the person has </a:t>
            </a:r>
            <a:r>
              <a:rPr lang="en-GB" sz="2000" b="1" dirty="0" err="1">
                <a:solidFill>
                  <a:srgbClr val="C00000"/>
                </a:solidFill>
              </a:rPr>
              <a:t>Anemia</a:t>
            </a:r>
            <a:r>
              <a:rPr lang="en-GB" sz="2000" dirty="0"/>
              <a:t>; </a:t>
            </a:r>
          </a:p>
          <a:p>
            <a:r>
              <a:rPr lang="en-GB" sz="2000" dirty="0"/>
              <a:t>else, </a:t>
            </a:r>
            <a:r>
              <a:rPr lang="en-GB" sz="2000" b="1" dirty="0">
                <a:solidFill>
                  <a:srgbClr val="00B050"/>
                </a:solidFill>
              </a:rPr>
              <a:t>No </a:t>
            </a:r>
            <a:r>
              <a:rPr lang="en-GB" sz="2000" b="1" dirty="0" err="1">
                <a:solidFill>
                  <a:srgbClr val="00B050"/>
                </a:solidFill>
              </a:rPr>
              <a:t>Anemia</a:t>
            </a:r>
            <a:r>
              <a:rPr lang="en-GB" sz="2000" dirty="0"/>
              <a:t>)</a:t>
            </a:r>
            <a:endParaRPr lang="en-QA" sz="2000" dirty="0"/>
          </a:p>
        </p:txBody>
      </p:sp>
      <p:sp>
        <p:nvSpPr>
          <p:cNvPr id="22" name="TextBox 21">
            <a:extLst>
              <a:ext uri="{FF2B5EF4-FFF2-40B4-BE49-F238E27FC236}">
                <a16:creationId xmlns:a16="http://schemas.microsoft.com/office/drawing/2014/main" id="{5F81DDE8-FED7-C44C-B1F1-E33A6D554D0C}"/>
              </a:ext>
            </a:extLst>
          </p:cNvPr>
          <p:cNvSpPr txBox="1"/>
          <p:nvPr/>
        </p:nvSpPr>
        <p:spPr>
          <a:xfrm>
            <a:off x="7962980" y="6176963"/>
            <a:ext cx="543739" cy="461665"/>
          </a:xfrm>
          <a:prstGeom prst="rect">
            <a:avLst/>
          </a:prstGeom>
          <a:noFill/>
        </p:spPr>
        <p:txBody>
          <a:bodyPr wrap="none" rtlCol="0">
            <a:spAutoFit/>
          </a:bodyPr>
          <a:lstStyle/>
          <a:p>
            <a:r>
              <a:rPr lang="en-QA" sz="2400" b="1" dirty="0"/>
              <a:t>Hb</a:t>
            </a:r>
          </a:p>
        </p:txBody>
      </p:sp>
    </p:spTree>
    <p:extLst>
      <p:ext uri="{BB962C8B-B14F-4D97-AF65-F5344CB8AC3E}">
        <p14:creationId xmlns:p14="http://schemas.microsoft.com/office/powerpoint/2010/main" val="1917344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909300" cy="4351338"/>
          </a:xfrm>
        </p:spPr>
        <p:txBody>
          <a:bodyPr>
            <a:normAutofit/>
          </a:bodyPr>
          <a:lstStyle/>
          <a:p>
            <a:r>
              <a:rPr lang="en-US" dirty="0">
                <a:solidFill>
                  <a:srgbClr val="00B0F0"/>
                </a:solidFill>
              </a:rPr>
              <a:t>A Preamble</a:t>
            </a:r>
            <a:r>
              <a:rPr lang="en-US" dirty="0"/>
              <a:t>: Receiver Operator Characteristic (</a:t>
            </a:r>
            <a:r>
              <a:rPr lang="en-US" b="1" dirty="0"/>
              <a:t>ROC</a:t>
            </a:r>
            <a:r>
              <a:rPr lang="en-US" dirty="0"/>
              <a:t>) and Area Under the Curve (</a:t>
            </a:r>
            <a:r>
              <a:rPr lang="en-US" b="1" dirty="0"/>
              <a:t>AUC</a:t>
            </a:r>
            <a:r>
              <a:rPr lang="en-US" dirty="0"/>
              <a:t>)</a:t>
            </a:r>
          </a:p>
          <a:p>
            <a:endParaRPr lang="en-US" dirty="0"/>
          </a:p>
        </p:txBody>
      </p:sp>
      <p:pic>
        <p:nvPicPr>
          <p:cNvPr id="4" name="Picture 3">
            <a:extLst>
              <a:ext uri="{FF2B5EF4-FFF2-40B4-BE49-F238E27FC236}">
                <a16:creationId xmlns:a16="http://schemas.microsoft.com/office/drawing/2014/main" id="{C7C437D1-6CB8-A645-9AF5-20BD8C386861}"/>
              </a:ext>
            </a:extLst>
          </p:cNvPr>
          <p:cNvPicPr>
            <a:picLocks noChangeAspect="1"/>
          </p:cNvPicPr>
          <p:nvPr/>
        </p:nvPicPr>
        <p:blipFill>
          <a:blip r:embed="rId3"/>
          <a:stretch>
            <a:fillRect/>
          </a:stretch>
        </p:blipFill>
        <p:spPr>
          <a:xfrm>
            <a:off x="3556000" y="3477975"/>
            <a:ext cx="5080000" cy="2603500"/>
          </a:xfrm>
          <a:prstGeom prst="rect">
            <a:avLst/>
          </a:prstGeom>
        </p:spPr>
      </p:pic>
      <p:cxnSp>
        <p:nvCxnSpPr>
          <p:cNvPr id="6" name="Straight Connector 5">
            <a:extLst>
              <a:ext uri="{FF2B5EF4-FFF2-40B4-BE49-F238E27FC236}">
                <a16:creationId xmlns:a16="http://schemas.microsoft.com/office/drawing/2014/main" id="{CB0CAE50-ADCA-F546-93CF-6E149D685548}"/>
              </a:ext>
            </a:extLst>
          </p:cNvPr>
          <p:cNvCxnSpPr/>
          <p:nvPr/>
        </p:nvCxnSpPr>
        <p:spPr>
          <a:xfrm>
            <a:off x="3556000" y="3064431"/>
            <a:ext cx="0" cy="3017044"/>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6524A1-E015-F94A-BD7D-E53C70A8D92C}"/>
              </a:ext>
            </a:extLst>
          </p:cNvPr>
          <p:cNvSpPr txBox="1"/>
          <p:nvPr/>
        </p:nvSpPr>
        <p:spPr>
          <a:xfrm>
            <a:off x="3154850" y="5831503"/>
            <a:ext cx="301686" cy="369332"/>
          </a:xfrm>
          <a:prstGeom prst="rect">
            <a:avLst/>
          </a:prstGeom>
          <a:noFill/>
        </p:spPr>
        <p:txBody>
          <a:bodyPr wrap="none" rtlCol="0">
            <a:spAutoFit/>
          </a:bodyPr>
          <a:lstStyle/>
          <a:p>
            <a:r>
              <a:rPr lang="en-QA" b="1" dirty="0"/>
              <a:t>0</a:t>
            </a:r>
          </a:p>
        </p:txBody>
      </p:sp>
      <p:sp>
        <p:nvSpPr>
          <p:cNvPr id="9" name="TextBox 8">
            <a:extLst>
              <a:ext uri="{FF2B5EF4-FFF2-40B4-BE49-F238E27FC236}">
                <a16:creationId xmlns:a16="http://schemas.microsoft.com/office/drawing/2014/main" id="{7F5EC132-4EBD-604F-A7F8-E333425A5B42}"/>
              </a:ext>
            </a:extLst>
          </p:cNvPr>
          <p:cNvSpPr txBox="1"/>
          <p:nvPr/>
        </p:nvSpPr>
        <p:spPr>
          <a:xfrm>
            <a:off x="3154850" y="3293309"/>
            <a:ext cx="301686" cy="369332"/>
          </a:xfrm>
          <a:prstGeom prst="rect">
            <a:avLst/>
          </a:prstGeom>
          <a:noFill/>
        </p:spPr>
        <p:txBody>
          <a:bodyPr wrap="none" rtlCol="0">
            <a:spAutoFit/>
          </a:bodyPr>
          <a:lstStyle/>
          <a:p>
            <a:r>
              <a:rPr lang="en-QA" b="1" dirty="0"/>
              <a:t>1</a:t>
            </a:r>
          </a:p>
        </p:txBody>
      </p:sp>
      <p:sp>
        <p:nvSpPr>
          <p:cNvPr id="14" name="Oval 13">
            <a:extLst>
              <a:ext uri="{FF2B5EF4-FFF2-40B4-BE49-F238E27FC236}">
                <a16:creationId xmlns:a16="http://schemas.microsoft.com/office/drawing/2014/main" id="{4089B338-40BB-B940-B0CF-CFE592B6C44F}"/>
              </a:ext>
            </a:extLst>
          </p:cNvPr>
          <p:cNvSpPr/>
          <p:nvPr/>
        </p:nvSpPr>
        <p:spPr>
          <a:xfrm>
            <a:off x="619127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5" name="Oval 14">
            <a:extLst>
              <a:ext uri="{FF2B5EF4-FFF2-40B4-BE49-F238E27FC236}">
                <a16:creationId xmlns:a16="http://schemas.microsoft.com/office/drawing/2014/main" id="{ED3C1063-A667-3748-8E13-D3A58025AF44}"/>
              </a:ext>
            </a:extLst>
          </p:cNvPr>
          <p:cNvSpPr/>
          <p:nvPr/>
        </p:nvSpPr>
        <p:spPr>
          <a:xfrm>
            <a:off x="705375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6" name="Oval 15">
            <a:extLst>
              <a:ext uri="{FF2B5EF4-FFF2-40B4-BE49-F238E27FC236}">
                <a16:creationId xmlns:a16="http://schemas.microsoft.com/office/drawing/2014/main" id="{029FD520-DEE6-254F-921F-45BF8B650421}"/>
              </a:ext>
            </a:extLst>
          </p:cNvPr>
          <p:cNvSpPr/>
          <p:nvPr/>
        </p:nvSpPr>
        <p:spPr>
          <a:xfrm>
            <a:off x="7498251"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7" name="Oval 16">
            <a:extLst>
              <a:ext uri="{FF2B5EF4-FFF2-40B4-BE49-F238E27FC236}">
                <a16:creationId xmlns:a16="http://schemas.microsoft.com/office/drawing/2014/main" id="{220D18F6-AFCD-0E41-9FF2-FDBD3F7F6E41}"/>
              </a:ext>
            </a:extLst>
          </p:cNvPr>
          <p:cNvSpPr/>
          <p:nvPr/>
        </p:nvSpPr>
        <p:spPr>
          <a:xfrm>
            <a:off x="7942750"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30" name="Straight Connector 29">
            <a:extLst>
              <a:ext uri="{FF2B5EF4-FFF2-40B4-BE49-F238E27FC236}">
                <a16:creationId xmlns:a16="http://schemas.microsoft.com/office/drawing/2014/main" id="{8B83F2E3-F3DE-D549-A42F-50ABAB412ACB}"/>
              </a:ext>
            </a:extLst>
          </p:cNvPr>
          <p:cNvCxnSpPr/>
          <p:nvPr/>
        </p:nvCxnSpPr>
        <p:spPr>
          <a:xfrm>
            <a:off x="3556000" y="6081475"/>
            <a:ext cx="5080000"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7A5B3D9-941B-5B4C-ACD7-FAA2707A0AC9}"/>
              </a:ext>
            </a:extLst>
          </p:cNvPr>
          <p:cNvSpPr/>
          <p:nvPr/>
        </p:nvSpPr>
        <p:spPr>
          <a:xfrm>
            <a:off x="3816351"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1" name="Oval 10">
            <a:extLst>
              <a:ext uri="{FF2B5EF4-FFF2-40B4-BE49-F238E27FC236}">
                <a16:creationId xmlns:a16="http://schemas.microsoft.com/office/drawing/2014/main" id="{5CFD7DD6-3F1A-AC44-B7CA-D4FDACED0127}"/>
              </a:ext>
            </a:extLst>
          </p:cNvPr>
          <p:cNvSpPr/>
          <p:nvPr/>
        </p:nvSpPr>
        <p:spPr>
          <a:xfrm>
            <a:off x="4337050"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2" name="Oval 11">
            <a:extLst>
              <a:ext uri="{FF2B5EF4-FFF2-40B4-BE49-F238E27FC236}">
                <a16:creationId xmlns:a16="http://schemas.microsoft.com/office/drawing/2014/main" id="{61E3D5A8-4B73-8B46-BCE1-B26D958F88EA}"/>
              </a:ext>
            </a:extLst>
          </p:cNvPr>
          <p:cNvSpPr/>
          <p:nvPr/>
        </p:nvSpPr>
        <p:spPr>
          <a:xfrm>
            <a:off x="4825085"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3" name="Oval 12">
            <a:extLst>
              <a:ext uri="{FF2B5EF4-FFF2-40B4-BE49-F238E27FC236}">
                <a16:creationId xmlns:a16="http://schemas.microsoft.com/office/drawing/2014/main" id="{388CFE35-5B9F-0741-BD81-3E093DDDA363}"/>
              </a:ext>
            </a:extLst>
          </p:cNvPr>
          <p:cNvSpPr/>
          <p:nvPr/>
        </p:nvSpPr>
        <p:spPr>
          <a:xfrm>
            <a:off x="5949950" y="5944831"/>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20" name="TextBox 19">
            <a:extLst>
              <a:ext uri="{FF2B5EF4-FFF2-40B4-BE49-F238E27FC236}">
                <a16:creationId xmlns:a16="http://schemas.microsoft.com/office/drawing/2014/main" id="{D69D8022-1C4C-244B-8B66-EC1E1E17E9DA}"/>
              </a:ext>
            </a:extLst>
          </p:cNvPr>
          <p:cNvSpPr txBox="1"/>
          <p:nvPr/>
        </p:nvSpPr>
        <p:spPr>
          <a:xfrm>
            <a:off x="183250" y="3777883"/>
            <a:ext cx="2853538" cy="1631216"/>
          </a:xfrm>
          <a:prstGeom prst="rect">
            <a:avLst/>
          </a:prstGeom>
          <a:noFill/>
        </p:spPr>
        <p:txBody>
          <a:bodyPr wrap="none" rtlCol="0">
            <a:spAutoFit/>
          </a:bodyPr>
          <a:lstStyle/>
          <a:p>
            <a:r>
              <a:rPr lang="en-GB" sz="2000" dirty="0"/>
              <a:t>For this sake, we can use</a:t>
            </a:r>
          </a:p>
          <a:p>
            <a:r>
              <a:rPr lang="en-GB" sz="2000" dirty="0"/>
              <a:t>a threshold with a certain</a:t>
            </a:r>
          </a:p>
          <a:p>
            <a:r>
              <a:rPr lang="en-GB" sz="2000" dirty="0"/>
              <a:t>value (e.g., if pr &lt;= 0.5,</a:t>
            </a:r>
          </a:p>
          <a:p>
            <a:r>
              <a:rPr lang="en-GB" sz="2000" dirty="0"/>
              <a:t>the person has </a:t>
            </a:r>
            <a:r>
              <a:rPr lang="en-GB" sz="2000" b="1" dirty="0" err="1">
                <a:solidFill>
                  <a:srgbClr val="C00000"/>
                </a:solidFill>
              </a:rPr>
              <a:t>Anemia</a:t>
            </a:r>
            <a:r>
              <a:rPr lang="en-GB" sz="2000" dirty="0"/>
              <a:t>; </a:t>
            </a:r>
          </a:p>
          <a:p>
            <a:r>
              <a:rPr lang="en-GB" sz="2000" dirty="0"/>
              <a:t>else, </a:t>
            </a:r>
            <a:r>
              <a:rPr lang="en-GB" sz="2000" b="1" dirty="0">
                <a:solidFill>
                  <a:srgbClr val="00B050"/>
                </a:solidFill>
              </a:rPr>
              <a:t>No </a:t>
            </a:r>
            <a:r>
              <a:rPr lang="en-GB" sz="2000" b="1" dirty="0" err="1">
                <a:solidFill>
                  <a:srgbClr val="00B050"/>
                </a:solidFill>
              </a:rPr>
              <a:t>Anemia</a:t>
            </a:r>
            <a:r>
              <a:rPr lang="en-GB" sz="2000" dirty="0"/>
              <a:t>)</a:t>
            </a:r>
            <a:endParaRPr lang="en-QA" sz="2000" dirty="0"/>
          </a:p>
        </p:txBody>
      </p:sp>
      <p:sp>
        <p:nvSpPr>
          <p:cNvPr id="22" name="TextBox 21">
            <a:extLst>
              <a:ext uri="{FF2B5EF4-FFF2-40B4-BE49-F238E27FC236}">
                <a16:creationId xmlns:a16="http://schemas.microsoft.com/office/drawing/2014/main" id="{5F81DDE8-FED7-C44C-B1F1-E33A6D554D0C}"/>
              </a:ext>
            </a:extLst>
          </p:cNvPr>
          <p:cNvSpPr txBox="1"/>
          <p:nvPr/>
        </p:nvSpPr>
        <p:spPr>
          <a:xfrm>
            <a:off x="7962980" y="6176963"/>
            <a:ext cx="543739" cy="461665"/>
          </a:xfrm>
          <a:prstGeom prst="rect">
            <a:avLst/>
          </a:prstGeom>
          <a:noFill/>
        </p:spPr>
        <p:txBody>
          <a:bodyPr wrap="none" rtlCol="0">
            <a:spAutoFit/>
          </a:bodyPr>
          <a:lstStyle/>
          <a:p>
            <a:r>
              <a:rPr lang="en-QA" sz="2400" b="1" dirty="0"/>
              <a:t>Hb</a:t>
            </a:r>
          </a:p>
        </p:txBody>
      </p:sp>
      <p:cxnSp>
        <p:nvCxnSpPr>
          <p:cNvPr id="23" name="Straight Connector 22">
            <a:extLst>
              <a:ext uri="{FF2B5EF4-FFF2-40B4-BE49-F238E27FC236}">
                <a16:creationId xmlns:a16="http://schemas.microsoft.com/office/drawing/2014/main" id="{ADF95FCD-CFD6-484E-B9DB-E29E0008ADF4}"/>
              </a:ext>
            </a:extLst>
          </p:cNvPr>
          <p:cNvCxnSpPr>
            <a:cxnSpLocks/>
          </p:cNvCxnSpPr>
          <p:nvPr/>
        </p:nvCxnSpPr>
        <p:spPr>
          <a:xfrm>
            <a:off x="3556000" y="4805125"/>
            <a:ext cx="5080000" cy="0"/>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8FAADC2-F498-9846-B5C5-BFEA862FB5B6}"/>
              </a:ext>
            </a:extLst>
          </p:cNvPr>
          <p:cNvSpPr txBox="1"/>
          <p:nvPr/>
        </p:nvSpPr>
        <p:spPr>
          <a:xfrm>
            <a:off x="8956673" y="4620459"/>
            <a:ext cx="1650452" cy="369332"/>
          </a:xfrm>
          <a:prstGeom prst="rect">
            <a:avLst/>
          </a:prstGeom>
          <a:noFill/>
        </p:spPr>
        <p:txBody>
          <a:bodyPr wrap="none" rtlCol="0">
            <a:spAutoFit/>
          </a:bodyPr>
          <a:lstStyle/>
          <a:p>
            <a:r>
              <a:rPr lang="en-QA" b="1" dirty="0">
                <a:solidFill>
                  <a:srgbClr val="0070C0"/>
                </a:solidFill>
              </a:rPr>
              <a:t>Threshold = 0.5</a:t>
            </a:r>
          </a:p>
        </p:txBody>
      </p:sp>
      <p:cxnSp>
        <p:nvCxnSpPr>
          <p:cNvPr id="24" name="Straight Connector 23">
            <a:extLst>
              <a:ext uri="{FF2B5EF4-FFF2-40B4-BE49-F238E27FC236}">
                <a16:creationId xmlns:a16="http://schemas.microsoft.com/office/drawing/2014/main" id="{95B291E6-C242-124E-8EA7-C1E8229196E0}"/>
              </a:ext>
            </a:extLst>
          </p:cNvPr>
          <p:cNvCxnSpPr/>
          <p:nvPr/>
        </p:nvCxnSpPr>
        <p:spPr>
          <a:xfrm flipV="1">
            <a:off x="6096000" y="4805125"/>
            <a:ext cx="0" cy="127635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790EB19-08F5-4545-8E1D-2AEABE8F304B}"/>
              </a:ext>
            </a:extLst>
          </p:cNvPr>
          <p:cNvCxnSpPr>
            <a:cxnSpLocks/>
          </p:cNvCxnSpPr>
          <p:nvPr/>
        </p:nvCxnSpPr>
        <p:spPr>
          <a:xfrm flipH="1" flipV="1">
            <a:off x="3556000" y="4805125"/>
            <a:ext cx="2540000"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7288EE6-FE7D-4042-8644-8DD1C588FE31}"/>
              </a:ext>
            </a:extLst>
          </p:cNvPr>
          <p:cNvSpPr txBox="1"/>
          <p:nvPr/>
        </p:nvSpPr>
        <p:spPr>
          <a:xfrm>
            <a:off x="6273801" y="5117823"/>
            <a:ext cx="2912464" cy="369332"/>
          </a:xfrm>
          <a:prstGeom prst="rect">
            <a:avLst/>
          </a:prstGeom>
          <a:noFill/>
        </p:spPr>
        <p:txBody>
          <a:bodyPr wrap="none" rtlCol="0">
            <a:spAutoFit/>
          </a:bodyPr>
          <a:lstStyle/>
          <a:p>
            <a:r>
              <a:rPr lang="en-QA" dirty="0"/>
              <a:t>Probability &lt;= 0.5 </a:t>
            </a:r>
            <a:r>
              <a:rPr lang="en-QA" dirty="0">
                <a:sym typeface="Wingdings" pitchFamily="2" charset="2"/>
              </a:rPr>
              <a:t> </a:t>
            </a:r>
            <a:r>
              <a:rPr lang="en-QA" b="1" dirty="0">
                <a:solidFill>
                  <a:srgbClr val="C00000"/>
                </a:solidFill>
                <a:sym typeface="Wingdings" pitchFamily="2" charset="2"/>
              </a:rPr>
              <a:t>Anemia</a:t>
            </a:r>
            <a:endParaRPr lang="en-QA" b="1" dirty="0">
              <a:solidFill>
                <a:srgbClr val="C00000"/>
              </a:solidFill>
            </a:endParaRPr>
          </a:p>
        </p:txBody>
      </p:sp>
    </p:spTree>
    <p:extLst>
      <p:ext uri="{BB962C8B-B14F-4D97-AF65-F5344CB8AC3E}">
        <p14:creationId xmlns:p14="http://schemas.microsoft.com/office/powerpoint/2010/main" val="84563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right)">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909300" cy="4351338"/>
          </a:xfrm>
        </p:spPr>
        <p:txBody>
          <a:bodyPr>
            <a:normAutofit/>
          </a:bodyPr>
          <a:lstStyle/>
          <a:p>
            <a:r>
              <a:rPr lang="en-US" dirty="0">
                <a:solidFill>
                  <a:srgbClr val="00B0F0"/>
                </a:solidFill>
              </a:rPr>
              <a:t>A Preamble</a:t>
            </a:r>
            <a:r>
              <a:rPr lang="en-US" dirty="0"/>
              <a:t>: Receiver Operator Characteristic (</a:t>
            </a:r>
            <a:r>
              <a:rPr lang="en-US" b="1" dirty="0"/>
              <a:t>ROC</a:t>
            </a:r>
            <a:r>
              <a:rPr lang="en-US" dirty="0"/>
              <a:t>) and Area Under the Curve (</a:t>
            </a:r>
            <a:r>
              <a:rPr lang="en-US" b="1" dirty="0"/>
              <a:t>AUC</a:t>
            </a:r>
            <a:r>
              <a:rPr lang="en-US" dirty="0"/>
              <a:t>)</a:t>
            </a:r>
          </a:p>
          <a:p>
            <a:endParaRPr lang="en-US" dirty="0"/>
          </a:p>
        </p:txBody>
      </p:sp>
      <p:pic>
        <p:nvPicPr>
          <p:cNvPr id="4" name="Picture 3">
            <a:extLst>
              <a:ext uri="{FF2B5EF4-FFF2-40B4-BE49-F238E27FC236}">
                <a16:creationId xmlns:a16="http://schemas.microsoft.com/office/drawing/2014/main" id="{C7C437D1-6CB8-A645-9AF5-20BD8C386861}"/>
              </a:ext>
            </a:extLst>
          </p:cNvPr>
          <p:cNvPicPr>
            <a:picLocks noChangeAspect="1"/>
          </p:cNvPicPr>
          <p:nvPr/>
        </p:nvPicPr>
        <p:blipFill>
          <a:blip r:embed="rId3"/>
          <a:stretch>
            <a:fillRect/>
          </a:stretch>
        </p:blipFill>
        <p:spPr>
          <a:xfrm>
            <a:off x="3556000" y="3477975"/>
            <a:ext cx="5080000" cy="2603500"/>
          </a:xfrm>
          <a:prstGeom prst="rect">
            <a:avLst/>
          </a:prstGeom>
        </p:spPr>
      </p:pic>
      <p:cxnSp>
        <p:nvCxnSpPr>
          <p:cNvPr id="6" name="Straight Connector 5">
            <a:extLst>
              <a:ext uri="{FF2B5EF4-FFF2-40B4-BE49-F238E27FC236}">
                <a16:creationId xmlns:a16="http://schemas.microsoft.com/office/drawing/2014/main" id="{CB0CAE50-ADCA-F546-93CF-6E149D685548}"/>
              </a:ext>
            </a:extLst>
          </p:cNvPr>
          <p:cNvCxnSpPr/>
          <p:nvPr/>
        </p:nvCxnSpPr>
        <p:spPr>
          <a:xfrm>
            <a:off x="3556000" y="3064431"/>
            <a:ext cx="0" cy="3017044"/>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6524A1-E015-F94A-BD7D-E53C70A8D92C}"/>
              </a:ext>
            </a:extLst>
          </p:cNvPr>
          <p:cNvSpPr txBox="1"/>
          <p:nvPr/>
        </p:nvSpPr>
        <p:spPr>
          <a:xfrm>
            <a:off x="3154850" y="5831503"/>
            <a:ext cx="301686" cy="369332"/>
          </a:xfrm>
          <a:prstGeom prst="rect">
            <a:avLst/>
          </a:prstGeom>
          <a:noFill/>
        </p:spPr>
        <p:txBody>
          <a:bodyPr wrap="none" rtlCol="0">
            <a:spAutoFit/>
          </a:bodyPr>
          <a:lstStyle/>
          <a:p>
            <a:r>
              <a:rPr lang="en-QA" b="1" dirty="0"/>
              <a:t>0</a:t>
            </a:r>
          </a:p>
        </p:txBody>
      </p:sp>
      <p:sp>
        <p:nvSpPr>
          <p:cNvPr id="9" name="TextBox 8">
            <a:extLst>
              <a:ext uri="{FF2B5EF4-FFF2-40B4-BE49-F238E27FC236}">
                <a16:creationId xmlns:a16="http://schemas.microsoft.com/office/drawing/2014/main" id="{7F5EC132-4EBD-604F-A7F8-E333425A5B42}"/>
              </a:ext>
            </a:extLst>
          </p:cNvPr>
          <p:cNvSpPr txBox="1"/>
          <p:nvPr/>
        </p:nvSpPr>
        <p:spPr>
          <a:xfrm>
            <a:off x="3154850" y="3293309"/>
            <a:ext cx="301686" cy="369332"/>
          </a:xfrm>
          <a:prstGeom prst="rect">
            <a:avLst/>
          </a:prstGeom>
          <a:noFill/>
        </p:spPr>
        <p:txBody>
          <a:bodyPr wrap="none" rtlCol="0">
            <a:spAutoFit/>
          </a:bodyPr>
          <a:lstStyle/>
          <a:p>
            <a:r>
              <a:rPr lang="en-QA" b="1" dirty="0"/>
              <a:t>1</a:t>
            </a:r>
          </a:p>
        </p:txBody>
      </p:sp>
      <p:sp>
        <p:nvSpPr>
          <p:cNvPr id="14" name="Oval 13">
            <a:extLst>
              <a:ext uri="{FF2B5EF4-FFF2-40B4-BE49-F238E27FC236}">
                <a16:creationId xmlns:a16="http://schemas.microsoft.com/office/drawing/2014/main" id="{4089B338-40BB-B940-B0CF-CFE592B6C44F}"/>
              </a:ext>
            </a:extLst>
          </p:cNvPr>
          <p:cNvSpPr/>
          <p:nvPr/>
        </p:nvSpPr>
        <p:spPr>
          <a:xfrm>
            <a:off x="619127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5" name="Oval 14">
            <a:extLst>
              <a:ext uri="{FF2B5EF4-FFF2-40B4-BE49-F238E27FC236}">
                <a16:creationId xmlns:a16="http://schemas.microsoft.com/office/drawing/2014/main" id="{ED3C1063-A667-3748-8E13-D3A58025AF44}"/>
              </a:ext>
            </a:extLst>
          </p:cNvPr>
          <p:cNvSpPr/>
          <p:nvPr/>
        </p:nvSpPr>
        <p:spPr>
          <a:xfrm>
            <a:off x="705375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6" name="Oval 15">
            <a:extLst>
              <a:ext uri="{FF2B5EF4-FFF2-40B4-BE49-F238E27FC236}">
                <a16:creationId xmlns:a16="http://schemas.microsoft.com/office/drawing/2014/main" id="{029FD520-DEE6-254F-921F-45BF8B650421}"/>
              </a:ext>
            </a:extLst>
          </p:cNvPr>
          <p:cNvSpPr/>
          <p:nvPr/>
        </p:nvSpPr>
        <p:spPr>
          <a:xfrm>
            <a:off x="7498251"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7" name="Oval 16">
            <a:extLst>
              <a:ext uri="{FF2B5EF4-FFF2-40B4-BE49-F238E27FC236}">
                <a16:creationId xmlns:a16="http://schemas.microsoft.com/office/drawing/2014/main" id="{220D18F6-AFCD-0E41-9FF2-FDBD3F7F6E41}"/>
              </a:ext>
            </a:extLst>
          </p:cNvPr>
          <p:cNvSpPr/>
          <p:nvPr/>
        </p:nvSpPr>
        <p:spPr>
          <a:xfrm>
            <a:off x="7942750"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30" name="Straight Connector 29">
            <a:extLst>
              <a:ext uri="{FF2B5EF4-FFF2-40B4-BE49-F238E27FC236}">
                <a16:creationId xmlns:a16="http://schemas.microsoft.com/office/drawing/2014/main" id="{8B83F2E3-F3DE-D549-A42F-50ABAB412ACB}"/>
              </a:ext>
            </a:extLst>
          </p:cNvPr>
          <p:cNvCxnSpPr/>
          <p:nvPr/>
        </p:nvCxnSpPr>
        <p:spPr>
          <a:xfrm>
            <a:off x="3556000" y="6081475"/>
            <a:ext cx="5080000"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7A5B3D9-941B-5B4C-ACD7-FAA2707A0AC9}"/>
              </a:ext>
            </a:extLst>
          </p:cNvPr>
          <p:cNvSpPr/>
          <p:nvPr/>
        </p:nvSpPr>
        <p:spPr>
          <a:xfrm>
            <a:off x="3816351"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1" name="Oval 10">
            <a:extLst>
              <a:ext uri="{FF2B5EF4-FFF2-40B4-BE49-F238E27FC236}">
                <a16:creationId xmlns:a16="http://schemas.microsoft.com/office/drawing/2014/main" id="{5CFD7DD6-3F1A-AC44-B7CA-D4FDACED0127}"/>
              </a:ext>
            </a:extLst>
          </p:cNvPr>
          <p:cNvSpPr/>
          <p:nvPr/>
        </p:nvSpPr>
        <p:spPr>
          <a:xfrm>
            <a:off x="4337050"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2" name="Oval 11">
            <a:extLst>
              <a:ext uri="{FF2B5EF4-FFF2-40B4-BE49-F238E27FC236}">
                <a16:creationId xmlns:a16="http://schemas.microsoft.com/office/drawing/2014/main" id="{61E3D5A8-4B73-8B46-BCE1-B26D958F88EA}"/>
              </a:ext>
            </a:extLst>
          </p:cNvPr>
          <p:cNvSpPr/>
          <p:nvPr/>
        </p:nvSpPr>
        <p:spPr>
          <a:xfrm>
            <a:off x="4825085"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3" name="Oval 12">
            <a:extLst>
              <a:ext uri="{FF2B5EF4-FFF2-40B4-BE49-F238E27FC236}">
                <a16:creationId xmlns:a16="http://schemas.microsoft.com/office/drawing/2014/main" id="{388CFE35-5B9F-0741-BD81-3E093DDDA363}"/>
              </a:ext>
            </a:extLst>
          </p:cNvPr>
          <p:cNvSpPr/>
          <p:nvPr/>
        </p:nvSpPr>
        <p:spPr>
          <a:xfrm>
            <a:off x="5949950" y="5944831"/>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20" name="TextBox 19">
            <a:extLst>
              <a:ext uri="{FF2B5EF4-FFF2-40B4-BE49-F238E27FC236}">
                <a16:creationId xmlns:a16="http://schemas.microsoft.com/office/drawing/2014/main" id="{D69D8022-1C4C-244B-8B66-EC1E1E17E9DA}"/>
              </a:ext>
            </a:extLst>
          </p:cNvPr>
          <p:cNvSpPr txBox="1"/>
          <p:nvPr/>
        </p:nvSpPr>
        <p:spPr>
          <a:xfrm>
            <a:off x="183250" y="3777883"/>
            <a:ext cx="2853538" cy="1631216"/>
          </a:xfrm>
          <a:prstGeom prst="rect">
            <a:avLst/>
          </a:prstGeom>
          <a:noFill/>
        </p:spPr>
        <p:txBody>
          <a:bodyPr wrap="none" rtlCol="0">
            <a:spAutoFit/>
          </a:bodyPr>
          <a:lstStyle/>
          <a:p>
            <a:r>
              <a:rPr lang="en-GB" sz="2000" dirty="0"/>
              <a:t>For this sake, we can use</a:t>
            </a:r>
          </a:p>
          <a:p>
            <a:r>
              <a:rPr lang="en-GB" sz="2000" dirty="0"/>
              <a:t>a threshold with a certain</a:t>
            </a:r>
          </a:p>
          <a:p>
            <a:r>
              <a:rPr lang="en-GB" sz="2000" dirty="0"/>
              <a:t>value (e.g., if pr &lt;= 0.5,</a:t>
            </a:r>
          </a:p>
          <a:p>
            <a:r>
              <a:rPr lang="en-GB" sz="2000" dirty="0"/>
              <a:t>the person has </a:t>
            </a:r>
            <a:r>
              <a:rPr lang="en-GB" sz="2000" b="1" dirty="0" err="1">
                <a:solidFill>
                  <a:srgbClr val="C00000"/>
                </a:solidFill>
              </a:rPr>
              <a:t>Anemia</a:t>
            </a:r>
            <a:r>
              <a:rPr lang="en-GB" sz="2000" dirty="0"/>
              <a:t>; </a:t>
            </a:r>
          </a:p>
          <a:p>
            <a:r>
              <a:rPr lang="en-GB" sz="2000" dirty="0"/>
              <a:t>else, </a:t>
            </a:r>
            <a:r>
              <a:rPr lang="en-GB" sz="2000" b="1" dirty="0">
                <a:solidFill>
                  <a:srgbClr val="00B050"/>
                </a:solidFill>
              </a:rPr>
              <a:t>No </a:t>
            </a:r>
            <a:r>
              <a:rPr lang="en-GB" sz="2000" b="1" dirty="0" err="1">
                <a:solidFill>
                  <a:srgbClr val="00B050"/>
                </a:solidFill>
              </a:rPr>
              <a:t>Anemia</a:t>
            </a:r>
            <a:r>
              <a:rPr lang="en-GB" sz="2000" dirty="0"/>
              <a:t>)</a:t>
            </a:r>
            <a:endParaRPr lang="en-QA" sz="2000" dirty="0"/>
          </a:p>
        </p:txBody>
      </p:sp>
      <p:sp>
        <p:nvSpPr>
          <p:cNvPr id="22" name="TextBox 21">
            <a:extLst>
              <a:ext uri="{FF2B5EF4-FFF2-40B4-BE49-F238E27FC236}">
                <a16:creationId xmlns:a16="http://schemas.microsoft.com/office/drawing/2014/main" id="{5F81DDE8-FED7-C44C-B1F1-E33A6D554D0C}"/>
              </a:ext>
            </a:extLst>
          </p:cNvPr>
          <p:cNvSpPr txBox="1"/>
          <p:nvPr/>
        </p:nvSpPr>
        <p:spPr>
          <a:xfrm>
            <a:off x="7962980" y="6176963"/>
            <a:ext cx="543739" cy="461665"/>
          </a:xfrm>
          <a:prstGeom prst="rect">
            <a:avLst/>
          </a:prstGeom>
          <a:noFill/>
        </p:spPr>
        <p:txBody>
          <a:bodyPr wrap="none" rtlCol="0">
            <a:spAutoFit/>
          </a:bodyPr>
          <a:lstStyle/>
          <a:p>
            <a:r>
              <a:rPr lang="en-QA" sz="2400" b="1" dirty="0"/>
              <a:t>Hb</a:t>
            </a:r>
          </a:p>
        </p:txBody>
      </p:sp>
      <p:cxnSp>
        <p:nvCxnSpPr>
          <p:cNvPr id="23" name="Straight Connector 22">
            <a:extLst>
              <a:ext uri="{FF2B5EF4-FFF2-40B4-BE49-F238E27FC236}">
                <a16:creationId xmlns:a16="http://schemas.microsoft.com/office/drawing/2014/main" id="{ADF95FCD-CFD6-484E-B9DB-E29E0008ADF4}"/>
              </a:ext>
            </a:extLst>
          </p:cNvPr>
          <p:cNvCxnSpPr>
            <a:cxnSpLocks/>
          </p:cNvCxnSpPr>
          <p:nvPr/>
        </p:nvCxnSpPr>
        <p:spPr>
          <a:xfrm>
            <a:off x="3556000" y="4805125"/>
            <a:ext cx="5080000" cy="0"/>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8FAADC2-F498-9846-B5C5-BFEA862FB5B6}"/>
              </a:ext>
            </a:extLst>
          </p:cNvPr>
          <p:cNvSpPr txBox="1"/>
          <p:nvPr/>
        </p:nvSpPr>
        <p:spPr>
          <a:xfrm>
            <a:off x="8956673" y="4620459"/>
            <a:ext cx="1650452" cy="369332"/>
          </a:xfrm>
          <a:prstGeom prst="rect">
            <a:avLst/>
          </a:prstGeom>
          <a:noFill/>
        </p:spPr>
        <p:txBody>
          <a:bodyPr wrap="none" rtlCol="0">
            <a:spAutoFit/>
          </a:bodyPr>
          <a:lstStyle/>
          <a:p>
            <a:r>
              <a:rPr lang="en-QA" b="1" dirty="0">
                <a:solidFill>
                  <a:srgbClr val="0070C0"/>
                </a:solidFill>
              </a:rPr>
              <a:t>Threshold = 0.5</a:t>
            </a:r>
          </a:p>
        </p:txBody>
      </p:sp>
      <p:cxnSp>
        <p:nvCxnSpPr>
          <p:cNvPr id="24" name="Straight Connector 23">
            <a:extLst>
              <a:ext uri="{FF2B5EF4-FFF2-40B4-BE49-F238E27FC236}">
                <a16:creationId xmlns:a16="http://schemas.microsoft.com/office/drawing/2014/main" id="{95B291E6-C242-124E-8EA7-C1E8229196E0}"/>
              </a:ext>
            </a:extLst>
          </p:cNvPr>
          <p:cNvCxnSpPr>
            <a:cxnSpLocks/>
          </p:cNvCxnSpPr>
          <p:nvPr/>
        </p:nvCxnSpPr>
        <p:spPr>
          <a:xfrm flipV="1">
            <a:off x="6337322" y="3684707"/>
            <a:ext cx="0" cy="544393"/>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790EB19-08F5-4545-8E1D-2AEABE8F304B}"/>
              </a:ext>
            </a:extLst>
          </p:cNvPr>
          <p:cNvCxnSpPr>
            <a:cxnSpLocks/>
          </p:cNvCxnSpPr>
          <p:nvPr/>
        </p:nvCxnSpPr>
        <p:spPr>
          <a:xfrm flipH="1" flipV="1">
            <a:off x="3555999" y="4210805"/>
            <a:ext cx="278132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7288EE6-FE7D-4042-8644-8DD1C588FE31}"/>
              </a:ext>
            </a:extLst>
          </p:cNvPr>
          <p:cNvSpPr txBox="1"/>
          <p:nvPr/>
        </p:nvSpPr>
        <p:spPr>
          <a:xfrm>
            <a:off x="6483372" y="4001294"/>
            <a:ext cx="3120854" cy="369332"/>
          </a:xfrm>
          <a:prstGeom prst="rect">
            <a:avLst/>
          </a:prstGeom>
          <a:noFill/>
        </p:spPr>
        <p:txBody>
          <a:bodyPr wrap="none" rtlCol="0">
            <a:spAutoFit/>
          </a:bodyPr>
          <a:lstStyle/>
          <a:p>
            <a:r>
              <a:rPr lang="en-QA" dirty="0"/>
              <a:t>Probability &gt; 0.5 </a:t>
            </a:r>
            <a:r>
              <a:rPr lang="en-QA" dirty="0">
                <a:sym typeface="Wingdings" pitchFamily="2" charset="2"/>
              </a:rPr>
              <a:t> </a:t>
            </a:r>
            <a:r>
              <a:rPr lang="en-QA" b="1" dirty="0">
                <a:solidFill>
                  <a:srgbClr val="00B050"/>
                </a:solidFill>
                <a:sym typeface="Wingdings" pitchFamily="2" charset="2"/>
              </a:rPr>
              <a:t>No Anemia</a:t>
            </a:r>
            <a:endParaRPr lang="en-QA" b="1" dirty="0">
              <a:solidFill>
                <a:srgbClr val="00B050"/>
              </a:solidFill>
            </a:endParaRPr>
          </a:p>
        </p:txBody>
      </p:sp>
    </p:spTree>
    <p:extLst>
      <p:ext uri="{BB962C8B-B14F-4D97-AF65-F5344CB8AC3E}">
        <p14:creationId xmlns:p14="http://schemas.microsoft.com/office/powerpoint/2010/main" val="10639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right)">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909300" cy="4351338"/>
          </a:xfrm>
        </p:spPr>
        <p:txBody>
          <a:bodyPr>
            <a:normAutofit/>
          </a:bodyPr>
          <a:lstStyle/>
          <a:p>
            <a:r>
              <a:rPr lang="en-US" dirty="0">
                <a:solidFill>
                  <a:srgbClr val="00B0F0"/>
                </a:solidFill>
              </a:rPr>
              <a:t>A Preamble</a:t>
            </a:r>
            <a:r>
              <a:rPr lang="en-US" dirty="0"/>
              <a:t>: Receiver Operator Characteristic (</a:t>
            </a:r>
            <a:r>
              <a:rPr lang="en-US" b="1" dirty="0"/>
              <a:t>ROC</a:t>
            </a:r>
            <a:r>
              <a:rPr lang="en-US" dirty="0"/>
              <a:t>) and Area Under the Curve (</a:t>
            </a:r>
            <a:r>
              <a:rPr lang="en-US" b="1" dirty="0"/>
              <a:t>AUC</a:t>
            </a:r>
            <a:r>
              <a:rPr lang="en-US" dirty="0"/>
              <a:t>)</a:t>
            </a:r>
          </a:p>
          <a:p>
            <a:endParaRPr lang="en-US" dirty="0"/>
          </a:p>
        </p:txBody>
      </p:sp>
      <p:pic>
        <p:nvPicPr>
          <p:cNvPr id="4" name="Picture 3">
            <a:extLst>
              <a:ext uri="{FF2B5EF4-FFF2-40B4-BE49-F238E27FC236}">
                <a16:creationId xmlns:a16="http://schemas.microsoft.com/office/drawing/2014/main" id="{C7C437D1-6CB8-A645-9AF5-20BD8C386861}"/>
              </a:ext>
            </a:extLst>
          </p:cNvPr>
          <p:cNvPicPr>
            <a:picLocks noChangeAspect="1"/>
          </p:cNvPicPr>
          <p:nvPr/>
        </p:nvPicPr>
        <p:blipFill>
          <a:blip r:embed="rId3"/>
          <a:stretch>
            <a:fillRect/>
          </a:stretch>
        </p:blipFill>
        <p:spPr>
          <a:xfrm>
            <a:off x="3556000" y="3477975"/>
            <a:ext cx="5080000" cy="2603500"/>
          </a:xfrm>
          <a:prstGeom prst="rect">
            <a:avLst/>
          </a:prstGeom>
        </p:spPr>
      </p:pic>
      <p:cxnSp>
        <p:nvCxnSpPr>
          <p:cNvPr id="6" name="Straight Connector 5">
            <a:extLst>
              <a:ext uri="{FF2B5EF4-FFF2-40B4-BE49-F238E27FC236}">
                <a16:creationId xmlns:a16="http://schemas.microsoft.com/office/drawing/2014/main" id="{CB0CAE50-ADCA-F546-93CF-6E149D685548}"/>
              </a:ext>
            </a:extLst>
          </p:cNvPr>
          <p:cNvCxnSpPr/>
          <p:nvPr/>
        </p:nvCxnSpPr>
        <p:spPr>
          <a:xfrm>
            <a:off x="3556000" y="3064431"/>
            <a:ext cx="0" cy="3017044"/>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6524A1-E015-F94A-BD7D-E53C70A8D92C}"/>
              </a:ext>
            </a:extLst>
          </p:cNvPr>
          <p:cNvSpPr txBox="1"/>
          <p:nvPr/>
        </p:nvSpPr>
        <p:spPr>
          <a:xfrm>
            <a:off x="3154850" y="5831503"/>
            <a:ext cx="301686" cy="369332"/>
          </a:xfrm>
          <a:prstGeom prst="rect">
            <a:avLst/>
          </a:prstGeom>
          <a:noFill/>
        </p:spPr>
        <p:txBody>
          <a:bodyPr wrap="none" rtlCol="0">
            <a:spAutoFit/>
          </a:bodyPr>
          <a:lstStyle/>
          <a:p>
            <a:r>
              <a:rPr lang="en-QA" b="1" dirty="0"/>
              <a:t>0</a:t>
            </a:r>
          </a:p>
        </p:txBody>
      </p:sp>
      <p:sp>
        <p:nvSpPr>
          <p:cNvPr id="9" name="TextBox 8">
            <a:extLst>
              <a:ext uri="{FF2B5EF4-FFF2-40B4-BE49-F238E27FC236}">
                <a16:creationId xmlns:a16="http://schemas.microsoft.com/office/drawing/2014/main" id="{7F5EC132-4EBD-604F-A7F8-E333425A5B42}"/>
              </a:ext>
            </a:extLst>
          </p:cNvPr>
          <p:cNvSpPr txBox="1"/>
          <p:nvPr/>
        </p:nvSpPr>
        <p:spPr>
          <a:xfrm>
            <a:off x="3154850" y="3293309"/>
            <a:ext cx="301686" cy="369332"/>
          </a:xfrm>
          <a:prstGeom prst="rect">
            <a:avLst/>
          </a:prstGeom>
          <a:noFill/>
        </p:spPr>
        <p:txBody>
          <a:bodyPr wrap="none" rtlCol="0">
            <a:spAutoFit/>
          </a:bodyPr>
          <a:lstStyle/>
          <a:p>
            <a:r>
              <a:rPr lang="en-QA" b="1" dirty="0"/>
              <a:t>1</a:t>
            </a:r>
          </a:p>
        </p:txBody>
      </p:sp>
      <p:sp>
        <p:nvSpPr>
          <p:cNvPr id="14" name="Oval 13">
            <a:extLst>
              <a:ext uri="{FF2B5EF4-FFF2-40B4-BE49-F238E27FC236}">
                <a16:creationId xmlns:a16="http://schemas.microsoft.com/office/drawing/2014/main" id="{4089B338-40BB-B940-B0CF-CFE592B6C44F}"/>
              </a:ext>
            </a:extLst>
          </p:cNvPr>
          <p:cNvSpPr/>
          <p:nvPr/>
        </p:nvSpPr>
        <p:spPr>
          <a:xfrm>
            <a:off x="619127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5" name="Oval 14">
            <a:extLst>
              <a:ext uri="{FF2B5EF4-FFF2-40B4-BE49-F238E27FC236}">
                <a16:creationId xmlns:a16="http://schemas.microsoft.com/office/drawing/2014/main" id="{ED3C1063-A667-3748-8E13-D3A58025AF44}"/>
              </a:ext>
            </a:extLst>
          </p:cNvPr>
          <p:cNvSpPr/>
          <p:nvPr/>
        </p:nvSpPr>
        <p:spPr>
          <a:xfrm>
            <a:off x="705375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6" name="Oval 15">
            <a:extLst>
              <a:ext uri="{FF2B5EF4-FFF2-40B4-BE49-F238E27FC236}">
                <a16:creationId xmlns:a16="http://schemas.microsoft.com/office/drawing/2014/main" id="{029FD520-DEE6-254F-921F-45BF8B650421}"/>
              </a:ext>
            </a:extLst>
          </p:cNvPr>
          <p:cNvSpPr/>
          <p:nvPr/>
        </p:nvSpPr>
        <p:spPr>
          <a:xfrm>
            <a:off x="7498251"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7" name="Oval 16">
            <a:extLst>
              <a:ext uri="{FF2B5EF4-FFF2-40B4-BE49-F238E27FC236}">
                <a16:creationId xmlns:a16="http://schemas.microsoft.com/office/drawing/2014/main" id="{220D18F6-AFCD-0E41-9FF2-FDBD3F7F6E41}"/>
              </a:ext>
            </a:extLst>
          </p:cNvPr>
          <p:cNvSpPr/>
          <p:nvPr/>
        </p:nvSpPr>
        <p:spPr>
          <a:xfrm>
            <a:off x="7942750"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30" name="Straight Connector 29">
            <a:extLst>
              <a:ext uri="{FF2B5EF4-FFF2-40B4-BE49-F238E27FC236}">
                <a16:creationId xmlns:a16="http://schemas.microsoft.com/office/drawing/2014/main" id="{8B83F2E3-F3DE-D549-A42F-50ABAB412ACB}"/>
              </a:ext>
            </a:extLst>
          </p:cNvPr>
          <p:cNvCxnSpPr/>
          <p:nvPr/>
        </p:nvCxnSpPr>
        <p:spPr>
          <a:xfrm>
            <a:off x="3556000" y="6081475"/>
            <a:ext cx="5080000"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7A5B3D9-941B-5B4C-ACD7-FAA2707A0AC9}"/>
              </a:ext>
            </a:extLst>
          </p:cNvPr>
          <p:cNvSpPr/>
          <p:nvPr/>
        </p:nvSpPr>
        <p:spPr>
          <a:xfrm>
            <a:off x="3816351"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1" name="Oval 10">
            <a:extLst>
              <a:ext uri="{FF2B5EF4-FFF2-40B4-BE49-F238E27FC236}">
                <a16:creationId xmlns:a16="http://schemas.microsoft.com/office/drawing/2014/main" id="{5CFD7DD6-3F1A-AC44-B7CA-D4FDACED0127}"/>
              </a:ext>
            </a:extLst>
          </p:cNvPr>
          <p:cNvSpPr/>
          <p:nvPr/>
        </p:nvSpPr>
        <p:spPr>
          <a:xfrm>
            <a:off x="4337050"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2" name="Oval 11">
            <a:extLst>
              <a:ext uri="{FF2B5EF4-FFF2-40B4-BE49-F238E27FC236}">
                <a16:creationId xmlns:a16="http://schemas.microsoft.com/office/drawing/2014/main" id="{61E3D5A8-4B73-8B46-BCE1-B26D958F88EA}"/>
              </a:ext>
            </a:extLst>
          </p:cNvPr>
          <p:cNvSpPr/>
          <p:nvPr/>
        </p:nvSpPr>
        <p:spPr>
          <a:xfrm>
            <a:off x="4825085"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3" name="Oval 12">
            <a:extLst>
              <a:ext uri="{FF2B5EF4-FFF2-40B4-BE49-F238E27FC236}">
                <a16:creationId xmlns:a16="http://schemas.microsoft.com/office/drawing/2014/main" id="{388CFE35-5B9F-0741-BD81-3E093DDDA363}"/>
              </a:ext>
            </a:extLst>
          </p:cNvPr>
          <p:cNvSpPr/>
          <p:nvPr/>
        </p:nvSpPr>
        <p:spPr>
          <a:xfrm>
            <a:off x="5949950" y="5944831"/>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20" name="TextBox 19">
            <a:extLst>
              <a:ext uri="{FF2B5EF4-FFF2-40B4-BE49-F238E27FC236}">
                <a16:creationId xmlns:a16="http://schemas.microsoft.com/office/drawing/2014/main" id="{D69D8022-1C4C-244B-8B66-EC1E1E17E9DA}"/>
              </a:ext>
            </a:extLst>
          </p:cNvPr>
          <p:cNvSpPr txBox="1"/>
          <p:nvPr/>
        </p:nvSpPr>
        <p:spPr>
          <a:xfrm>
            <a:off x="183250" y="3777883"/>
            <a:ext cx="2853538" cy="1631216"/>
          </a:xfrm>
          <a:prstGeom prst="rect">
            <a:avLst/>
          </a:prstGeom>
          <a:noFill/>
        </p:spPr>
        <p:txBody>
          <a:bodyPr wrap="none" rtlCol="0">
            <a:spAutoFit/>
          </a:bodyPr>
          <a:lstStyle/>
          <a:p>
            <a:r>
              <a:rPr lang="en-GB" sz="2000" dirty="0"/>
              <a:t>For this sake, we can use</a:t>
            </a:r>
          </a:p>
          <a:p>
            <a:r>
              <a:rPr lang="en-GB" sz="2000" dirty="0"/>
              <a:t>a threshold with a certain</a:t>
            </a:r>
          </a:p>
          <a:p>
            <a:r>
              <a:rPr lang="en-GB" sz="2000" dirty="0"/>
              <a:t>value (e.g., if pr &lt;= 0.5,</a:t>
            </a:r>
          </a:p>
          <a:p>
            <a:r>
              <a:rPr lang="en-GB" sz="2000" dirty="0"/>
              <a:t>the person has </a:t>
            </a:r>
            <a:r>
              <a:rPr lang="en-GB" sz="2000" b="1" dirty="0" err="1">
                <a:solidFill>
                  <a:srgbClr val="C00000"/>
                </a:solidFill>
              </a:rPr>
              <a:t>Anemia</a:t>
            </a:r>
            <a:r>
              <a:rPr lang="en-GB" sz="2000" dirty="0"/>
              <a:t>; </a:t>
            </a:r>
          </a:p>
          <a:p>
            <a:r>
              <a:rPr lang="en-GB" sz="2000" dirty="0"/>
              <a:t>else, </a:t>
            </a:r>
            <a:r>
              <a:rPr lang="en-GB" sz="2000" b="1" dirty="0">
                <a:solidFill>
                  <a:srgbClr val="00B050"/>
                </a:solidFill>
              </a:rPr>
              <a:t>No </a:t>
            </a:r>
            <a:r>
              <a:rPr lang="en-GB" sz="2000" b="1" dirty="0" err="1">
                <a:solidFill>
                  <a:srgbClr val="00B050"/>
                </a:solidFill>
              </a:rPr>
              <a:t>Anemia</a:t>
            </a:r>
            <a:r>
              <a:rPr lang="en-GB" sz="2000" dirty="0"/>
              <a:t>)</a:t>
            </a:r>
            <a:endParaRPr lang="en-QA" sz="2000" dirty="0"/>
          </a:p>
        </p:txBody>
      </p:sp>
      <p:sp>
        <p:nvSpPr>
          <p:cNvPr id="22" name="TextBox 21">
            <a:extLst>
              <a:ext uri="{FF2B5EF4-FFF2-40B4-BE49-F238E27FC236}">
                <a16:creationId xmlns:a16="http://schemas.microsoft.com/office/drawing/2014/main" id="{5F81DDE8-FED7-C44C-B1F1-E33A6D554D0C}"/>
              </a:ext>
            </a:extLst>
          </p:cNvPr>
          <p:cNvSpPr txBox="1"/>
          <p:nvPr/>
        </p:nvSpPr>
        <p:spPr>
          <a:xfrm>
            <a:off x="7962980" y="6176963"/>
            <a:ext cx="543739" cy="461665"/>
          </a:xfrm>
          <a:prstGeom prst="rect">
            <a:avLst/>
          </a:prstGeom>
          <a:noFill/>
        </p:spPr>
        <p:txBody>
          <a:bodyPr wrap="none" rtlCol="0">
            <a:spAutoFit/>
          </a:bodyPr>
          <a:lstStyle/>
          <a:p>
            <a:r>
              <a:rPr lang="en-QA" sz="2400" b="1" dirty="0"/>
              <a:t>Hb</a:t>
            </a:r>
          </a:p>
        </p:txBody>
      </p:sp>
      <p:cxnSp>
        <p:nvCxnSpPr>
          <p:cNvPr id="23" name="Straight Connector 22">
            <a:extLst>
              <a:ext uri="{FF2B5EF4-FFF2-40B4-BE49-F238E27FC236}">
                <a16:creationId xmlns:a16="http://schemas.microsoft.com/office/drawing/2014/main" id="{ADF95FCD-CFD6-484E-B9DB-E29E0008ADF4}"/>
              </a:ext>
            </a:extLst>
          </p:cNvPr>
          <p:cNvCxnSpPr>
            <a:cxnSpLocks/>
          </p:cNvCxnSpPr>
          <p:nvPr/>
        </p:nvCxnSpPr>
        <p:spPr>
          <a:xfrm>
            <a:off x="3556000" y="4805125"/>
            <a:ext cx="5080000" cy="0"/>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8FAADC2-F498-9846-B5C5-BFEA862FB5B6}"/>
              </a:ext>
            </a:extLst>
          </p:cNvPr>
          <p:cNvSpPr txBox="1"/>
          <p:nvPr/>
        </p:nvSpPr>
        <p:spPr>
          <a:xfrm>
            <a:off x="8956673" y="4620459"/>
            <a:ext cx="1650452" cy="369332"/>
          </a:xfrm>
          <a:prstGeom prst="rect">
            <a:avLst/>
          </a:prstGeom>
          <a:noFill/>
        </p:spPr>
        <p:txBody>
          <a:bodyPr wrap="none" rtlCol="0">
            <a:spAutoFit/>
          </a:bodyPr>
          <a:lstStyle/>
          <a:p>
            <a:r>
              <a:rPr lang="en-QA" b="1" dirty="0">
                <a:solidFill>
                  <a:srgbClr val="0070C0"/>
                </a:solidFill>
              </a:rPr>
              <a:t>Threshold = 0.5</a:t>
            </a:r>
          </a:p>
        </p:txBody>
      </p:sp>
      <p:sp>
        <p:nvSpPr>
          <p:cNvPr id="7" name="TextBox 6">
            <a:extLst>
              <a:ext uri="{FF2B5EF4-FFF2-40B4-BE49-F238E27FC236}">
                <a16:creationId xmlns:a16="http://schemas.microsoft.com/office/drawing/2014/main" id="{54271EE8-A310-A445-A9B0-229AD148C85F}"/>
              </a:ext>
            </a:extLst>
          </p:cNvPr>
          <p:cNvSpPr txBox="1"/>
          <p:nvPr/>
        </p:nvSpPr>
        <p:spPr>
          <a:xfrm>
            <a:off x="8789031" y="2459504"/>
            <a:ext cx="3348994" cy="1938992"/>
          </a:xfrm>
          <a:prstGeom prst="rect">
            <a:avLst/>
          </a:prstGeom>
          <a:noFill/>
        </p:spPr>
        <p:txBody>
          <a:bodyPr wrap="none" rtlCol="0">
            <a:spAutoFit/>
          </a:bodyPr>
          <a:lstStyle/>
          <a:p>
            <a:r>
              <a:rPr lang="en-US" sz="2000" dirty="0"/>
              <a:t>In this example, and w</a:t>
            </a:r>
            <a:r>
              <a:rPr lang="en-QA" sz="2000" dirty="0"/>
              <a:t>ith </a:t>
            </a:r>
            <a:br>
              <a:rPr lang="en-QA" sz="2000" dirty="0"/>
            </a:br>
            <a:r>
              <a:rPr lang="en-QA" sz="2000" dirty="0"/>
              <a:t>a threshold/cutoff of 0.5, </a:t>
            </a:r>
          </a:p>
          <a:p>
            <a:r>
              <a:rPr lang="en-US" sz="2000" dirty="0"/>
              <a:t>a</a:t>
            </a:r>
            <a:r>
              <a:rPr lang="en-QA" sz="2000" dirty="0"/>
              <a:t>ll the people with no anemia </a:t>
            </a:r>
          </a:p>
          <a:p>
            <a:r>
              <a:rPr lang="en-QA" sz="2000" dirty="0"/>
              <a:t>(i.e., represented by the green</a:t>
            </a:r>
          </a:p>
          <a:p>
            <a:r>
              <a:rPr lang="en-US" sz="2000" dirty="0"/>
              <a:t>c</a:t>
            </a:r>
            <a:r>
              <a:rPr lang="en-QA" sz="2000" dirty="0"/>
              <a:t>ircles) will be classified as </a:t>
            </a:r>
            <a:br>
              <a:rPr lang="en-QA" sz="2000" dirty="0"/>
            </a:br>
            <a:r>
              <a:rPr lang="en-QA" sz="2000" b="1" dirty="0">
                <a:solidFill>
                  <a:srgbClr val="00B050"/>
                </a:solidFill>
              </a:rPr>
              <a:t>No Anemia</a:t>
            </a:r>
            <a:r>
              <a:rPr lang="en-QA" sz="2000" dirty="0"/>
              <a:t> </a:t>
            </a:r>
          </a:p>
        </p:txBody>
      </p:sp>
    </p:spTree>
    <p:extLst>
      <p:ext uri="{BB962C8B-B14F-4D97-AF65-F5344CB8AC3E}">
        <p14:creationId xmlns:p14="http://schemas.microsoft.com/office/powerpoint/2010/main" val="3548499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909300" cy="4351338"/>
          </a:xfrm>
        </p:spPr>
        <p:txBody>
          <a:bodyPr>
            <a:normAutofit/>
          </a:bodyPr>
          <a:lstStyle/>
          <a:p>
            <a:r>
              <a:rPr lang="en-US" dirty="0">
                <a:solidFill>
                  <a:srgbClr val="00B0F0"/>
                </a:solidFill>
              </a:rPr>
              <a:t>A Preamble</a:t>
            </a:r>
            <a:r>
              <a:rPr lang="en-US" dirty="0"/>
              <a:t>: Receiver Operator Characteristic (</a:t>
            </a:r>
            <a:r>
              <a:rPr lang="en-US" b="1" dirty="0"/>
              <a:t>ROC</a:t>
            </a:r>
            <a:r>
              <a:rPr lang="en-US" dirty="0"/>
              <a:t>) and Area Under the Curve (</a:t>
            </a:r>
            <a:r>
              <a:rPr lang="en-US" b="1" dirty="0"/>
              <a:t>AUC</a:t>
            </a:r>
            <a:r>
              <a:rPr lang="en-US" dirty="0"/>
              <a:t>)</a:t>
            </a:r>
          </a:p>
          <a:p>
            <a:endParaRPr lang="en-US" dirty="0"/>
          </a:p>
        </p:txBody>
      </p:sp>
      <p:pic>
        <p:nvPicPr>
          <p:cNvPr id="4" name="Picture 3">
            <a:extLst>
              <a:ext uri="{FF2B5EF4-FFF2-40B4-BE49-F238E27FC236}">
                <a16:creationId xmlns:a16="http://schemas.microsoft.com/office/drawing/2014/main" id="{C7C437D1-6CB8-A645-9AF5-20BD8C386861}"/>
              </a:ext>
            </a:extLst>
          </p:cNvPr>
          <p:cNvPicPr>
            <a:picLocks noChangeAspect="1"/>
          </p:cNvPicPr>
          <p:nvPr/>
        </p:nvPicPr>
        <p:blipFill>
          <a:blip r:embed="rId3"/>
          <a:stretch>
            <a:fillRect/>
          </a:stretch>
        </p:blipFill>
        <p:spPr>
          <a:xfrm>
            <a:off x="3556000" y="3477975"/>
            <a:ext cx="5080000" cy="2603500"/>
          </a:xfrm>
          <a:prstGeom prst="rect">
            <a:avLst/>
          </a:prstGeom>
        </p:spPr>
      </p:pic>
      <p:cxnSp>
        <p:nvCxnSpPr>
          <p:cNvPr id="6" name="Straight Connector 5">
            <a:extLst>
              <a:ext uri="{FF2B5EF4-FFF2-40B4-BE49-F238E27FC236}">
                <a16:creationId xmlns:a16="http://schemas.microsoft.com/office/drawing/2014/main" id="{CB0CAE50-ADCA-F546-93CF-6E149D685548}"/>
              </a:ext>
            </a:extLst>
          </p:cNvPr>
          <p:cNvCxnSpPr/>
          <p:nvPr/>
        </p:nvCxnSpPr>
        <p:spPr>
          <a:xfrm>
            <a:off x="3556000" y="3064431"/>
            <a:ext cx="0" cy="3017044"/>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6524A1-E015-F94A-BD7D-E53C70A8D92C}"/>
              </a:ext>
            </a:extLst>
          </p:cNvPr>
          <p:cNvSpPr txBox="1"/>
          <p:nvPr/>
        </p:nvSpPr>
        <p:spPr>
          <a:xfrm>
            <a:off x="3154850" y="5831503"/>
            <a:ext cx="301686" cy="369332"/>
          </a:xfrm>
          <a:prstGeom prst="rect">
            <a:avLst/>
          </a:prstGeom>
          <a:noFill/>
        </p:spPr>
        <p:txBody>
          <a:bodyPr wrap="none" rtlCol="0">
            <a:spAutoFit/>
          </a:bodyPr>
          <a:lstStyle/>
          <a:p>
            <a:r>
              <a:rPr lang="en-QA" b="1" dirty="0"/>
              <a:t>0</a:t>
            </a:r>
          </a:p>
        </p:txBody>
      </p:sp>
      <p:sp>
        <p:nvSpPr>
          <p:cNvPr id="9" name="TextBox 8">
            <a:extLst>
              <a:ext uri="{FF2B5EF4-FFF2-40B4-BE49-F238E27FC236}">
                <a16:creationId xmlns:a16="http://schemas.microsoft.com/office/drawing/2014/main" id="{7F5EC132-4EBD-604F-A7F8-E333425A5B42}"/>
              </a:ext>
            </a:extLst>
          </p:cNvPr>
          <p:cNvSpPr txBox="1"/>
          <p:nvPr/>
        </p:nvSpPr>
        <p:spPr>
          <a:xfrm>
            <a:off x="3154850" y="3293309"/>
            <a:ext cx="301686" cy="369332"/>
          </a:xfrm>
          <a:prstGeom prst="rect">
            <a:avLst/>
          </a:prstGeom>
          <a:noFill/>
        </p:spPr>
        <p:txBody>
          <a:bodyPr wrap="none" rtlCol="0">
            <a:spAutoFit/>
          </a:bodyPr>
          <a:lstStyle/>
          <a:p>
            <a:r>
              <a:rPr lang="en-QA" b="1" dirty="0"/>
              <a:t>1</a:t>
            </a:r>
          </a:p>
        </p:txBody>
      </p:sp>
      <p:sp>
        <p:nvSpPr>
          <p:cNvPr id="14" name="Oval 13">
            <a:extLst>
              <a:ext uri="{FF2B5EF4-FFF2-40B4-BE49-F238E27FC236}">
                <a16:creationId xmlns:a16="http://schemas.microsoft.com/office/drawing/2014/main" id="{4089B338-40BB-B940-B0CF-CFE592B6C44F}"/>
              </a:ext>
            </a:extLst>
          </p:cNvPr>
          <p:cNvSpPr/>
          <p:nvPr/>
        </p:nvSpPr>
        <p:spPr>
          <a:xfrm>
            <a:off x="619127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5" name="Oval 14">
            <a:extLst>
              <a:ext uri="{FF2B5EF4-FFF2-40B4-BE49-F238E27FC236}">
                <a16:creationId xmlns:a16="http://schemas.microsoft.com/office/drawing/2014/main" id="{ED3C1063-A667-3748-8E13-D3A58025AF44}"/>
              </a:ext>
            </a:extLst>
          </p:cNvPr>
          <p:cNvSpPr/>
          <p:nvPr/>
        </p:nvSpPr>
        <p:spPr>
          <a:xfrm>
            <a:off x="705375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6" name="Oval 15">
            <a:extLst>
              <a:ext uri="{FF2B5EF4-FFF2-40B4-BE49-F238E27FC236}">
                <a16:creationId xmlns:a16="http://schemas.microsoft.com/office/drawing/2014/main" id="{029FD520-DEE6-254F-921F-45BF8B650421}"/>
              </a:ext>
            </a:extLst>
          </p:cNvPr>
          <p:cNvSpPr/>
          <p:nvPr/>
        </p:nvSpPr>
        <p:spPr>
          <a:xfrm>
            <a:off x="7498251"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7" name="Oval 16">
            <a:extLst>
              <a:ext uri="{FF2B5EF4-FFF2-40B4-BE49-F238E27FC236}">
                <a16:creationId xmlns:a16="http://schemas.microsoft.com/office/drawing/2014/main" id="{220D18F6-AFCD-0E41-9FF2-FDBD3F7F6E41}"/>
              </a:ext>
            </a:extLst>
          </p:cNvPr>
          <p:cNvSpPr/>
          <p:nvPr/>
        </p:nvSpPr>
        <p:spPr>
          <a:xfrm>
            <a:off x="7942750"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30" name="Straight Connector 29">
            <a:extLst>
              <a:ext uri="{FF2B5EF4-FFF2-40B4-BE49-F238E27FC236}">
                <a16:creationId xmlns:a16="http://schemas.microsoft.com/office/drawing/2014/main" id="{8B83F2E3-F3DE-D549-A42F-50ABAB412ACB}"/>
              </a:ext>
            </a:extLst>
          </p:cNvPr>
          <p:cNvCxnSpPr/>
          <p:nvPr/>
        </p:nvCxnSpPr>
        <p:spPr>
          <a:xfrm>
            <a:off x="3556000" y="6081475"/>
            <a:ext cx="5080000"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7A5B3D9-941B-5B4C-ACD7-FAA2707A0AC9}"/>
              </a:ext>
            </a:extLst>
          </p:cNvPr>
          <p:cNvSpPr/>
          <p:nvPr/>
        </p:nvSpPr>
        <p:spPr>
          <a:xfrm>
            <a:off x="3816351"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1" name="Oval 10">
            <a:extLst>
              <a:ext uri="{FF2B5EF4-FFF2-40B4-BE49-F238E27FC236}">
                <a16:creationId xmlns:a16="http://schemas.microsoft.com/office/drawing/2014/main" id="{5CFD7DD6-3F1A-AC44-B7CA-D4FDACED0127}"/>
              </a:ext>
            </a:extLst>
          </p:cNvPr>
          <p:cNvSpPr/>
          <p:nvPr/>
        </p:nvSpPr>
        <p:spPr>
          <a:xfrm>
            <a:off x="4337050"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2" name="Oval 11">
            <a:extLst>
              <a:ext uri="{FF2B5EF4-FFF2-40B4-BE49-F238E27FC236}">
                <a16:creationId xmlns:a16="http://schemas.microsoft.com/office/drawing/2014/main" id="{61E3D5A8-4B73-8B46-BCE1-B26D958F88EA}"/>
              </a:ext>
            </a:extLst>
          </p:cNvPr>
          <p:cNvSpPr/>
          <p:nvPr/>
        </p:nvSpPr>
        <p:spPr>
          <a:xfrm>
            <a:off x="4825085"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3" name="Oval 12">
            <a:extLst>
              <a:ext uri="{FF2B5EF4-FFF2-40B4-BE49-F238E27FC236}">
                <a16:creationId xmlns:a16="http://schemas.microsoft.com/office/drawing/2014/main" id="{388CFE35-5B9F-0741-BD81-3E093DDDA363}"/>
              </a:ext>
            </a:extLst>
          </p:cNvPr>
          <p:cNvSpPr/>
          <p:nvPr/>
        </p:nvSpPr>
        <p:spPr>
          <a:xfrm>
            <a:off x="5949950" y="5944831"/>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20" name="TextBox 19">
            <a:extLst>
              <a:ext uri="{FF2B5EF4-FFF2-40B4-BE49-F238E27FC236}">
                <a16:creationId xmlns:a16="http://schemas.microsoft.com/office/drawing/2014/main" id="{D69D8022-1C4C-244B-8B66-EC1E1E17E9DA}"/>
              </a:ext>
            </a:extLst>
          </p:cNvPr>
          <p:cNvSpPr txBox="1"/>
          <p:nvPr/>
        </p:nvSpPr>
        <p:spPr>
          <a:xfrm>
            <a:off x="183250" y="3777883"/>
            <a:ext cx="2853538" cy="1631216"/>
          </a:xfrm>
          <a:prstGeom prst="rect">
            <a:avLst/>
          </a:prstGeom>
          <a:noFill/>
        </p:spPr>
        <p:txBody>
          <a:bodyPr wrap="none" rtlCol="0">
            <a:spAutoFit/>
          </a:bodyPr>
          <a:lstStyle/>
          <a:p>
            <a:r>
              <a:rPr lang="en-GB" sz="2000" dirty="0"/>
              <a:t>For this sake, we can use</a:t>
            </a:r>
          </a:p>
          <a:p>
            <a:r>
              <a:rPr lang="en-GB" sz="2000" dirty="0"/>
              <a:t>a threshold with a certain</a:t>
            </a:r>
          </a:p>
          <a:p>
            <a:r>
              <a:rPr lang="en-GB" sz="2000" dirty="0"/>
              <a:t>value (e.g., if pr &lt;= 0.5,</a:t>
            </a:r>
          </a:p>
          <a:p>
            <a:r>
              <a:rPr lang="en-GB" sz="2000" dirty="0"/>
              <a:t>the person has </a:t>
            </a:r>
            <a:r>
              <a:rPr lang="en-GB" sz="2000" b="1" dirty="0" err="1">
                <a:solidFill>
                  <a:srgbClr val="C00000"/>
                </a:solidFill>
              </a:rPr>
              <a:t>Anemia</a:t>
            </a:r>
            <a:r>
              <a:rPr lang="en-GB" sz="2000" dirty="0"/>
              <a:t>; </a:t>
            </a:r>
          </a:p>
          <a:p>
            <a:r>
              <a:rPr lang="en-GB" sz="2000" dirty="0"/>
              <a:t>else, </a:t>
            </a:r>
            <a:r>
              <a:rPr lang="en-GB" sz="2000" b="1" dirty="0">
                <a:solidFill>
                  <a:srgbClr val="00B050"/>
                </a:solidFill>
              </a:rPr>
              <a:t>No </a:t>
            </a:r>
            <a:r>
              <a:rPr lang="en-GB" sz="2000" b="1" dirty="0" err="1">
                <a:solidFill>
                  <a:srgbClr val="00B050"/>
                </a:solidFill>
              </a:rPr>
              <a:t>Anemia</a:t>
            </a:r>
            <a:r>
              <a:rPr lang="en-GB" sz="2000" dirty="0"/>
              <a:t>)</a:t>
            </a:r>
            <a:endParaRPr lang="en-QA" sz="2000" dirty="0"/>
          </a:p>
        </p:txBody>
      </p:sp>
      <p:sp>
        <p:nvSpPr>
          <p:cNvPr id="22" name="TextBox 21">
            <a:extLst>
              <a:ext uri="{FF2B5EF4-FFF2-40B4-BE49-F238E27FC236}">
                <a16:creationId xmlns:a16="http://schemas.microsoft.com/office/drawing/2014/main" id="{5F81DDE8-FED7-C44C-B1F1-E33A6D554D0C}"/>
              </a:ext>
            </a:extLst>
          </p:cNvPr>
          <p:cNvSpPr txBox="1"/>
          <p:nvPr/>
        </p:nvSpPr>
        <p:spPr>
          <a:xfrm>
            <a:off x="7962980" y="6176963"/>
            <a:ext cx="543739" cy="461665"/>
          </a:xfrm>
          <a:prstGeom prst="rect">
            <a:avLst/>
          </a:prstGeom>
          <a:noFill/>
        </p:spPr>
        <p:txBody>
          <a:bodyPr wrap="none" rtlCol="0">
            <a:spAutoFit/>
          </a:bodyPr>
          <a:lstStyle/>
          <a:p>
            <a:r>
              <a:rPr lang="en-QA" sz="2400" b="1" dirty="0"/>
              <a:t>Hb</a:t>
            </a:r>
          </a:p>
        </p:txBody>
      </p:sp>
      <p:cxnSp>
        <p:nvCxnSpPr>
          <p:cNvPr id="23" name="Straight Connector 22">
            <a:extLst>
              <a:ext uri="{FF2B5EF4-FFF2-40B4-BE49-F238E27FC236}">
                <a16:creationId xmlns:a16="http://schemas.microsoft.com/office/drawing/2014/main" id="{ADF95FCD-CFD6-484E-B9DB-E29E0008ADF4}"/>
              </a:ext>
            </a:extLst>
          </p:cNvPr>
          <p:cNvCxnSpPr>
            <a:cxnSpLocks/>
          </p:cNvCxnSpPr>
          <p:nvPr/>
        </p:nvCxnSpPr>
        <p:spPr>
          <a:xfrm>
            <a:off x="3556000" y="4805125"/>
            <a:ext cx="5080000" cy="0"/>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8FAADC2-F498-9846-B5C5-BFEA862FB5B6}"/>
              </a:ext>
            </a:extLst>
          </p:cNvPr>
          <p:cNvSpPr txBox="1"/>
          <p:nvPr/>
        </p:nvSpPr>
        <p:spPr>
          <a:xfrm>
            <a:off x="8956673" y="4620459"/>
            <a:ext cx="1650452" cy="369332"/>
          </a:xfrm>
          <a:prstGeom prst="rect">
            <a:avLst/>
          </a:prstGeom>
          <a:noFill/>
        </p:spPr>
        <p:txBody>
          <a:bodyPr wrap="none" rtlCol="0">
            <a:spAutoFit/>
          </a:bodyPr>
          <a:lstStyle/>
          <a:p>
            <a:r>
              <a:rPr lang="en-QA" b="1" dirty="0">
                <a:solidFill>
                  <a:srgbClr val="0070C0"/>
                </a:solidFill>
              </a:rPr>
              <a:t>Threshold = 0.5</a:t>
            </a:r>
          </a:p>
        </p:txBody>
      </p:sp>
      <p:sp>
        <p:nvSpPr>
          <p:cNvPr id="7" name="TextBox 6">
            <a:extLst>
              <a:ext uri="{FF2B5EF4-FFF2-40B4-BE49-F238E27FC236}">
                <a16:creationId xmlns:a16="http://schemas.microsoft.com/office/drawing/2014/main" id="{54271EE8-A310-A445-A9B0-229AD148C85F}"/>
              </a:ext>
            </a:extLst>
          </p:cNvPr>
          <p:cNvSpPr txBox="1"/>
          <p:nvPr/>
        </p:nvSpPr>
        <p:spPr>
          <a:xfrm>
            <a:off x="8831935" y="5377994"/>
            <a:ext cx="3169073" cy="1323439"/>
          </a:xfrm>
          <a:prstGeom prst="rect">
            <a:avLst/>
          </a:prstGeom>
          <a:noFill/>
        </p:spPr>
        <p:txBody>
          <a:bodyPr wrap="none" rtlCol="0">
            <a:spAutoFit/>
          </a:bodyPr>
          <a:lstStyle/>
          <a:p>
            <a:r>
              <a:rPr lang="en-GB" sz="2000" dirty="0"/>
              <a:t>… and </a:t>
            </a:r>
            <a:r>
              <a:rPr lang="en-US" sz="2000" dirty="0"/>
              <a:t>a</a:t>
            </a:r>
            <a:r>
              <a:rPr lang="en-QA" sz="2000" dirty="0"/>
              <a:t>ll the people with </a:t>
            </a:r>
            <a:br>
              <a:rPr lang="en-QA" sz="2000" dirty="0"/>
            </a:br>
            <a:r>
              <a:rPr lang="en-QA" sz="2000" dirty="0"/>
              <a:t>anemia (i.e., represented by </a:t>
            </a:r>
            <a:br>
              <a:rPr lang="en-QA" sz="2000" dirty="0"/>
            </a:br>
            <a:r>
              <a:rPr lang="en-QA" sz="2000" dirty="0"/>
              <a:t>the red </a:t>
            </a:r>
            <a:r>
              <a:rPr lang="en-US" sz="2000" dirty="0"/>
              <a:t>c</a:t>
            </a:r>
            <a:r>
              <a:rPr lang="en-QA" sz="2000" dirty="0"/>
              <a:t>ircles) will be </a:t>
            </a:r>
            <a:br>
              <a:rPr lang="en-QA" sz="2000" dirty="0"/>
            </a:br>
            <a:r>
              <a:rPr lang="en-QA" sz="2000" dirty="0"/>
              <a:t>classified as </a:t>
            </a:r>
            <a:r>
              <a:rPr lang="en-QA" sz="2000" b="1" dirty="0">
                <a:solidFill>
                  <a:srgbClr val="C00000"/>
                </a:solidFill>
              </a:rPr>
              <a:t>Anemia</a:t>
            </a:r>
            <a:r>
              <a:rPr lang="en-QA" sz="2000" dirty="0"/>
              <a:t> </a:t>
            </a:r>
          </a:p>
        </p:txBody>
      </p:sp>
    </p:spTree>
    <p:extLst>
      <p:ext uri="{BB962C8B-B14F-4D97-AF65-F5344CB8AC3E}">
        <p14:creationId xmlns:p14="http://schemas.microsoft.com/office/powerpoint/2010/main" val="2136555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BDFB3-61E4-9241-ACC6-9E285D9B1781}"/>
              </a:ext>
            </a:extLst>
          </p:cNvPr>
          <p:cNvSpPr>
            <a:spLocks noGrp="1"/>
          </p:cNvSpPr>
          <p:nvPr>
            <p:ph type="title"/>
          </p:nvPr>
        </p:nvSpPr>
        <p:spPr/>
        <p:txBody>
          <a:bodyPr/>
          <a:lstStyle/>
          <a:p>
            <a:pPr algn="ctr"/>
            <a:r>
              <a:rPr lang="en-QA" dirty="0"/>
              <a:t>Today…</a:t>
            </a:r>
          </a:p>
        </p:txBody>
      </p:sp>
      <p:sp>
        <p:nvSpPr>
          <p:cNvPr id="3" name="Content Placeholder 2">
            <a:extLst>
              <a:ext uri="{FF2B5EF4-FFF2-40B4-BE49-F238E27FC236}">
                <a16:creationId xmlns:a16="http://schemas.microsoft.com/office/drawing/2014/main" id="{B4FD23B7-142A-C040-9C59-B15B39226FA8}"/>
              </a:ext>
            </a:extLst>
          </p:cNvPr>
          <p:cNvSpPr>
            <a:spLocks noGrp="1"/>
          </p:cNvSpPr>
          <p:nvPr>
            <p:ph idx="1"/>
          </p:nvPr>
        </p:nvSpPr>
        <p:spPr>
          <a:xfrm>
            <a:off x="838200" y="1825624"/>
            <a:ext cx="10826578" cy="4908808"/>
          </a:xfrm>
        </p:spPr>
        <p:txBody>
          <a:bodyPr>
            <a:normAutofit/>
          </a:bodyPr>
          <a:lstStyle/>
          <a:p>
            <a:r>
              <a:rPr lang="en-US" dirty="0">
                <a:solidFill>
                  <a:srgbClr val="00B0F0"/>
                </a:solidFill>
              </a:rPr>
              <a:t>Last Monday’s Session:</a:t>
            </a:r>
          </a:p>
          <a:p>
            <a:pPr lvl="1"/>
            <a:r>
              <a:rPr lang="en-US" sz="2800" dirty="0"/>
              <a:t>Introduction to AI </a:t>
            </a:r>
          </a:p>
          <a:p>
            <a:pPr lvl="1"/>
            <a:endParaRPr lang="en-US" sz="2800" dirty="0"/>
          </a:p>
          <a:p>
            <a:r>
              <a:rPr lang="en-US" dirty="0">
                <a:solidFill>
                  <a:srgbClr val="00B0F0"/>
                </a:solidFill>
              </a:rPr>
              <a:t>Today’s Session:</a:t>
            </a:r>
          </a:p>
          <a:p>
            <a:pPr lvl="1"/>
            <a:r>
              <a:rPr lang="en-US" sz="2800" dirty="0"/>
              <a:t>AI Applications in Medicine</a:t>
            </a:r>
          </a:p>
          <a:p>
            <a:pPr lvl="1"/>
            <a:endParaRPr lang="en-US" sz="2800" dirty="0"/>
          </a:p>
          <a:p>
            <a:r>
              <a:rPr lang="en-US" dirty="0">
                <a:solidFill>
                  <a:srgbClr val="00B0F0"/>
                </a:solidFill>
              </a:rPr>
              <a:t>Announcements:</a:t>
            </a:r>
          </a:p>
          <a:p>
            <a:pPr lvl="1"/>
            <a:r>
              <a:rPr lang="en-US" sz="2800" dirty="0"/>
              <a:t>Assignment 1 will be out by tonight and is due on Monday, Jan 30 by midnight</a:t>
            </a:r>
          </a:p>
          <a:p>
            <a:pPr lvl="1"/>
            <a:r>
              <a:rPr lang="en-US" sz="2800" dirty="0"/>
              <a:t>Submission is through </a:t>
            </a:r>
            <a:r>
              <a:rPr lang="en-US" sz="2800" dirty="0" err="1"/>
              <a:t>Gradescope</a:t>
            </a:r>
            <a:r>
              <a:rPr lang="en-US" sz="2800" dirty="0"/>
              <a:t> </a:t>
            </a:r>
          </a:p>
        </p:txBody>
      </p:sp>
    </p:spTree>
    <p:extLst>
      <p:ext uri="{BB962C8B-B14F-4D97-AF65-F5344CB8AC3E}">
        <p14:creationId xmlns:p14="http://schemas.microsoft.com/office/powerpoint/2010/main" val="413671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909300" cy="4351338"/>
          </a:xfrm>
        </p:spPr>
        <p:txBody>
          <a:bodyPr>
            <a:normAutofit/>
          </a:bodyPr>
          <a:lstStyle/>
          <a:p>
            <a:r>
              <a:rPr lang="en-US" dirty="0">
                <a:solidFill>
                  <a:srgbClr val="00B0F0"/>
                </a:solidFill>
              </a:rPr>
              <a:t>A Preamble</a:t>
            </a:r>
            <a:r>
              <a:rPr lang="en-US" dirty="0"/>
              <a:t>: Receiver Operator Characteristic (</a:t>
            </a:r>
            <a:r>
              <a:rPr lang="en-US" b="1" dirty="0"/>
              <a:t>ROC</a:t>
            </a:r>
            <a:r>
              <a:rPr lang="en-US" dirty="0"/>
              <a:t>) and Area Under the Curve (</a:t>
            </a:r>
            <a:r>
              <a:rPr lang="en-US" b="1" dirty="0"/>
              <a:t>AUC</a:t>
            </a:r>
            <a:r>
              <a:rPr lang="en-US" dirty="0"/>
              <a:t>)</a:t>
            </a:r>
          </a:p>
          <a:p>
            <a:endParaRPr lang="en-US" dirty="0"/>
          </a:p>
        </p:txBody>
      </p:sp>
      <p:pic>
        <p:nvPicPr>
          <p:cNvPr id="4" name="Picture 3">
            <a:extLst>
              <a:ext uri="{FF2B5EF4-FFF2-40B4-BE49-F238E27FC236}">
                <a16:creationId xmlns:a16="http://schemas.microsoft.com/office/drawing/2014/main" id="{C7C437D1-6CB8-A645-9AF5-20BD8C386861}"/>
              </a:ext>
            </a:extLst>
          </p:cNvPr>
          <p:cNvPicPr>
            <a:picLocks noChangeAspect="1"/>
          </p:cNvPicPr>
          <p:nvPr/>
        </p:nvPicPr>
        <p:blipFill>
          <a:blip r:embed="rId3"/>
          <a:stretch>
            <a:fillRect/>
          </a:stretch>
        </p:blipFill>
        <p:spPr>
          <a:xfrm>
            <a:off x="3556000" y="3477975"/>
            <a:ext cx="5080000" cy="2603500"/>
          </a:xfrm>
          <a:prstGeom prst="rect">
            <a:avLst/>
          </a:prstGeom>
        </p:spPr>
      </p:pic>
      <p:cxnSp>
        <p:nvCxnSpPr>
          <p:cNvPr id="6" name="Straight Connector 5">
            <a:extLst>
              <a:ext uri="{FF2B5EF4-FFF2-40B4-BE49-F238E27FC236}">
                <a16:creationId xmlns:a16="http://schemas.microsoft.com/office/drawing/2014/main" id="{CB0CAE50-ADCA-F546-93CF-6E149D685548}"/>
              </a:ext>
            </a:extLst>
          </p:cNvPr>
          <p:cNvCxnSpPr/>
          <p:nvPr/>
        </p:nvCxnSpPr>
        <p:spPr>
          <a:xfrm>
            <a:off x="3556000" y="3064431"/>
            <a:ext cx="0" cy="3017044"/>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6524A1-E015-F94A-BD7D-E53C70A8D92C}"/>
              </a:ext>
            </a:extLst>
          </p:cNvPr>
          <p:cNvSpPr txBox="1"/>
          <p:nvPr/>
        </p:nvSpPr>
        <p:spPr>
          <a:xfrm>
            <a:off x="3154850" y="5831503"/>
            <a:ext cx="301686" cy="369332"/>
          </a:xfrm>
          <a:prstGeom prst="rect">
            <a:avLst/>
          </a:prstGeom>
          <a:noFill/>
        </p:spPr>
        <p:txBody>
          <a:bodyPr wrap="none" rtlCol="0">
            <a:spAutoFit/>
          </a:bodyPr>
          <a:lstStyle/>
          <a:p>
            <a:r>
              <a:rPr lang="en-QA" b="1" dirty="0"/>
              <a:t>0</a:t>
            </a:r>
          </a:p>
        </p:txBody>
      </p:sp>
      <p:sp>
        <p:nvSpPr>
          <p:cNvPr id="9" name="TextBox 8">
            <a:extLst>
              <a:ext uri="{FF2B5EF4-FFF2-40B4-BE49-F238E27FC236}">
                <a16:creationId xmlns:a16="http://schemas.microsoft.com/office/drawing/2014/main" id="{7F5EC132-4EBD-604F-A7F8-E333425A5B42}"/>
              </a:ext>
            </a:extLst>
          </p:cNvPr>
          <p:cNvSpPr txBox="1"/>
          <p:nvPr/>
        </p:nvSpPr>
        <p:spPr>
          <a:xfrm>
            <a:off x="3154850" y="3293309"/>
            <a:ext cx="301686" cy="369332"/>
          </a:xfrm>
          <a:prstGeom prst="rect">
            <a:avLst/>
          </a:prstGeom>
          <a:noFill/>
        </p:spPr>
        <p:txBody>
          <a:bodyPr wrap="none" rtlCol="0">
            <a:spAutoFit/>
          </a:bodyPr>
          <a:lstStyle/>
          <a:p>
            <a:r>
              <a:rPr lang="en-QA" b="1" dirty="0"/>
              <a:t>1</a:t>
            </a:r>
          </a:p>
        </p:txBody>
      </p:sp>
      <p:sp>
        <p:nvSpPr>
          <p:cNvPr id="14" name="Oval 13">
            <a:extLst>
              <a:ext uri="{FF2B5EF4-FFF2-40B4-BE49-F238E27FC236}">
                <a16:creationId xmlns:a16="http://schemas.microsoft.com/office/drawing/2014/main" id="{4089B338-40BB-B940-B0CF-CFE592B6C44F}"/>
              </a:ext>
            </a:extLst>
          </p:cNvPr>
          <p:cNvSpPr/>
          <p:nvPr/>
        </p:nvSpPr>
        <p:spPr>
          <a:xfrm>
            <a:off x="619127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5" name="Oval 14">
            <a:extLst>
              <a:ext uri="{FF2B5EF4-FFF2-40B4-BE49-F238E27FC236}">
                <a16:creationId xmlns:a16="http://schemas.microsoft.com/office/drawing/2014/main" id="{ED3C1063-A667-3748-8E13-D3A58025AF44}"/>
              </a:ext>
            </a:extLst>
          </p:cNvPr>
          <p:cNvSpPr/>
          <p:nvPr/>
        </p:nvSpPr>
        <p:spPr>
          <a:xfrm>
            <a:off x="705375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6" name="Oval 15">
            <a:extLst>
              <a:ext uri="{FF2B5EF4-FFF2-40B4-BE49-F238E27FC236}">
                <a16:creationId xmlns:a16="http://schemas.microsoft.com/office/drawing/2014/main" id="{029FD520-DEE6-254F-921F-45BF8B650421}"/>
              </a:ext>
            </a:extLst>
          </p:cNvPr>
          <p:cNvSpPr/>
          <p:nvPr/>
        </p:nvSpPr>
        <p:spPr>
          <a:xfrm>
            <a:off x="7498251"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7" name="Oval 16">
            <a:extLst>
              <a:ext uri="{FF2B5EF4-FFF2-40B4-BE49-F238E27FC236}">
                <a16:creationId xmlns:a16="http://schemas.microsoft.com/office/drawing/2014/main" id="{220D18F6-AFCD-0E41-9FF2-FDBD3F7F6E41}"/>
              </a:ext>
            </a:extLst>
          </p:cNvPr>
          <p:cNvSpPr/>
          <p:nvPr/>
        </p:nvSpPr>
        <p:spPr>
          <a:xfrm>
            <a:off x="7942750"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30" name="Straight Connector 29">
            <a:extLst>
              <a:ext uri="{FF2B5EF4-FFF2-40B4-BE49-F238E27FC236}">
                <a16:creationId xmlns:a16="http://schemas.microsoft.com/office/drawing/2014/main" id="{8B83F2E3-F3DE-D549-A42F-50ABAB412ACB}"/>
              </a:ext>
            </a:extLst>
          </p:cNvPr>
          <p:cNvCxnSpPr/>
          <p:nvPr/>
        </p:nvCxnSpPr>
        <p:spPr>
          <a:xfrm>
            <a:off x="3556000" y="6081475"/>
            <a:ext cx="5080000"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7A5B3D9-941B-5B4C-ACD7-FAA2707A0AC9}"/>
              </a:ext>
            </a:extLst>
          </p:cNvPr>
          <p:cNvSpPr/>
          <p:nvPr/>
        </p:nvSpPr>
        <p:spPr>
          <a:xfrm>
            <a:off x="3816351"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1" name="Oval 10">
            <a:extLst>
              <a:ext uri="{FF2B5EF4-FFF2-40B4-BE49-F238E27FC236}">
                <a16:creationId xmlns:a16="http://schemas.microsoft.com/office/drawing/2014/main" id="{5CFD7DD6-3F1A-AC44-B7CA-D4FDACED0127}"/>
              </a:ext>
            </a:extLst>
          </p:cNvPr>
          <p:cNvSpPr/>
          <p:nvPr/>
        </p:nvSpPr>
        <p:spPr>
          <a:xfrm>
            <a:off x="4337050"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2" name="Oval 11">
            <a:extLst>
              <a:ext uri="{FF2B5EF4-FFF2-40B4-BE49-F238E27FC236}">
                <a16:creationId xmlns:a16="http://schemas.microsoft.com/office/drawing/2014/main" id="{61E3D5A8-4B73-8B46-BCE1-B26D958F88EA}"/>
              </a:ext>
            </a:extLst>
          </p:cNvPr>
          <p:cNvSpPr/>
          <p:nvPr/>
        </p:nvSpPr>
        <p:spPr>
          <a:xfrm>
            <a:off x="4825085"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3" name="Oval 12">
            <a:extLst>
              <a:ext uri="{FF2B5EF4-FFF2-40B4-BE49-F238E27FC236}">
                <a16:creationId xmlns:a16="http://schemas.microsoft.com/office/drawing/2014/main" id="{388CFE35-5B9F-0741-BD81-3E093DDDA363}"/>
              </a:ext>
            </a:extLst>
          </p:cNvPr>
          <p:cNvSpPr/>
          <p:nvPr/>
        </p:nvSpPr>
        <p:spPr>
          <a:xfrm>
            <a:off x="5949950" y="5944831"/>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22" name="TextBox 21">
            <a:extLst>
              <a:ext uri="{FF2B5EF4-FFF2-40B4-BE49-F238E27FC236}">
                <a16:creationId xmlns:a16="http://schemas.microsoft.com/office/drawing/2014/main" id="{5F81DDE8-FED7-C44C-B1F1-E33A6D554D0C}"/>
              </a:ext>
            </a:extLst>
          </p:cNvPr>
          <p:cNvSpPr txBox="1"/>
          <p:nvPr/>
        </p:nvSpPr>
        <p:spPr>
          <a:xfrm>
            <a:off x="7962980" y="6176963"/>
            <a:ext cx="543739" cy="461665"/>
          </a:xfrm>
          <a:prstGeom prst="rect">
            <a:avLst/>
          </a:prstGeom>
          <a:noFill/>
        </p:spPr>
        <p:txBody>
          <a:bodyPr wrap="none" rtlCol="0">
            <a:spAutoFit/>
          </a:bodyPr>
          <a:lstStyle/>
          <a:p>
            <a:r>
              <a:rPr lang="en-QA" sz="2400" b="1" dirty="0"/>
              <a:t>Hb</a:t>
            </a:r>
          </a:p>
        </p:txBody>
      </p:sp>
      <p:cxnSp>
        <p:nvCxnSpPr>
          <p:cNvPr id="23" name="Straight Connector 22">
            <a:extLst>
              <a:ext uri="{FF2B5EF4-FFF2-40B4-BE49-F238E27FC236}">
                <a16:creationId xmlns:a16="http://schemas.microsoft.com/office/drawing/2014/main" id="{ADF95FCD-CFD6-484E-B9DB-E29E0008ADF4}"/>
              </a:ext>
            </a:extLst>
          </p:cNvPr>
          <p:cNvCxnSpPr>
            <a:cxnSpLocks/>
          </p:cNvCxnSpPr>
          <p:nvPr/>
        </p:nvCxnSpPr>
        <p:spPr>
          <a:xfrm>
            <a:off x="3556000" y="4805125"/>
            <a:ext cx="5080000" cy="0"/>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8FAADC2-F498-9846-B5C5-BFEA862FB5B6}"/>
              </a:ext>
            </a:extLst>
          </p:cNvPr>
          <p:cNvSpPr txBox="1"/>
          <p:nvPr/>
        </p:nvSpPr>
        <p:spPr>
          <a:xfrm>
            <a:off x="8956673" y="4620459"/>
            <a:ext cx="1650452" cy="369332"/>
          </a:xfrm>
          <a:prstGeom prst="rect">
            <a:avLst/>
          </a:prstGeom>
          <a:noFill/>
        </p:spPr>
        <p:txBody>
          <a:bodyPr wrap="none" rtlCol="0">
            <a:spAutoFit/>
          </a:bodyPr>
          <a:lstStyle/>
          <a:p>
            <a:r>
              <a:rPr lang="en-QA" b="1" dirty="0">
                <a:solidFill>
                  <a:srgbClr val="0070C0"/>
                </a:solidFill>
              </a:rPr>
              <a:t>Threshold = 0.5</a:t>
            </a:r>
          </a:p>
        </p:txBody>
      </p:sp>
      <p:sp>
        <p:nvSpPr>
          <p:cNvPr id="24" name="TextBox 23">
            <a:extLst>
              <a:ext uri="{FF2B5EF4-FFF2-40B4-BE49-F238E27FC236}">
                <a16:creationId xmlns:a16="http://schemas.microsoft.com/office/drawing/2014/main" id="{360729F2-93BB-8D42-9D51-43E2BDD9A4EE}"/>
              </a:ext>
            </a:extLst>
          </p:cNvPr>
          <p:cNvSpPr txBox="1"/>
          <p:nvPr/>
        </p:nvSpPr>
        <p:spPr>
          <a:xfrm>
            <a:off x="567603" y="4097239"/>
            <a:ext cx="2671822" cy="707886"/>
          </a:xfrm>
          <a:prstGeom prst="rect">
            <a:avLst/>
          </a:prstGeom>
          <a:noFill/>
        </p:spPr>
        <p:txBody>
          <a:bodyPr wrap="none" rtlCol="0">
            <a:spAutoFit/>
          </a:bodyPr>
          <a:lstStyle/>
          <a:p>
            <a:r>
              <a:rPr lang="en-GB" sz="2000" b="1" dirty="0"/>
              <a:t>But, what if we change </a:t>
            </a:r>
            <a:br>
              <a:rPr lang="en-GB" sz="2000" b="1" dirty="0"/>
            </a:br>
            <a:r>
              <a:rPr lang="en-GB" sz="2000" b="1" dirty="0"/>
              <a:t>the threshold to 0.2?</a:t>
            </a:r>
            <a:endParaRPr lang="en-QA" sz="2000" b="1" dirty="0"/>
          </a:p>
        </p:txBody>
      </p:sp>
    </p:spTree>
    <p:extLst>
      <p:ext uri="{BB962C8B-B14F-4D97-AF65-F5344CB8AC3E}">
        <p14:creationId xmlns:p14="http://schemas.microsoft.com/office/powerpoint/2010/main" val="1564447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909300" cy="4351338"/>
          </a:xfrm>
        </p:spPr>
        <p:txBody>
          <a:bodyPr>
            <a:normAutofit/>
          </a:bodyPr>
          <a:lstStyle/>
          <a:p>
            <a:r>
              <a:rPr lang="en-US" dirty="0">
                <a:solidFill>
                  <a:srgbClr val="00B0F0"/>
                </a:solidFill>
              </a:rPr>
              <a:t>A Preamble</a:t>
            </a:r>
            <a:r>
              <a:rPr lang="en-US" dirty="0"/>
              <a:t>: Receiver Operator Characteristic (</a:t>
            </a:r>
            <a:r>
              <a:rPr lang="en-US" b="1" dirty="0"/>
              <a:t>ROC</a:t>
            </a:r>
            <a:r>
              <a:rPr lang="en-US" dirty="0"/>
              <a:t>) and Area Under the Curve (</a:t>
            </a:r>
            <a:r>
              <a:rPr lang="en-US" b="1" dirty="0"/>
              <a:t>AUC</a:t>
            </a:r>
            <a:r>
              <a:rPr lang="en-US" dirty="0"/>
              <a:t>)</a:t>
            </a:r>
          </a:p>
          <a:p>
            <a:endParaRPr lang="en-US" dirty="0"/>
          </a:p>
        </p:txBody>
      </p:sp>
      <p:pic>
        <p:nvPicPr>
          <p:cNvPr id="4" name="Picture 3">
            <a:extLst>
              <a:ext uri="{FF2B5EF4-FFF2-40B4-BE49-F238E27FC236}">
                <a16:creationId xmlns:a16="http://schemas.microsoft.com/office/drawing/2014/main" id="{C7C437D1-6CB8-A645-9AF5-20BD8C386861}"/>
              </a:ext>
            </a:extLst>
          </p:cNvPr>
          <p:cNvPicPr>
            <a:picLocks noChangeAspect="1"/>
          </p:cNvPicPr>
          <p:nvPr/>
        </p:nvPicPr>
        <p:blipFill>
          <a:blip r:embed="rId3"/>
          <a:stretch>
            <a:fillRect/>
          </a:stretch>
        </p:blipFill>
        <p:spPr>
          <a:xfrm>
            <a:off x="3556000" y="3477975"/>
            <a:ext cx="5080000" cy="2603500"/>
          </a:xfrm>
          <a:prstGeom prst="rect">
            <a:avLst/>
          </a:prstGeom>
        </p:spPr>
      </p:pic>
      <p:cxnSp>
        <p:nvCxnSpPr>
          <p:cNvPr id="6" name="Straight Connector 5">
            <a:extLst>
              <a:ext uri="{FF2B5EF4-FFF2-40B4-BE49-F238E27FC236}">
                <a16:creationId xmlns:a16="http://schemas.microsoft.com/office/drawing/2014/main" id="{CB0CAE50-ADCA-F546-93CF-6E149D685548}"/>
              </a:ext>
            </a:extLst>
          </p:cNvPr>
          <p:cNvCxnSpPr/>
          <p:nvPr/>
        </p:nvCxnSpPr>
        <p:spPr>
          <a:xfrm>
            <a:off x="3556000" y="3064431"/>
            <a:ext cx="0" cy="3017044"/>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6524A1-E015-F94A-BD7D-E53C70A8D92C}"/>
              </a:ext>
            </a:extLst>
          </p:cNvPr>
          <p:cNvSpPr txBox="1"/>
          <p:nvPr/>
        </p:nvSpPr>
        <p:spPr>
          <a:xfrm>
            <a:off x="3154850" y="5831503"/>
            <a:ext cx="301686" cy="369332"/>
          </a:xfrm>
          <a:prstGeom prst="rect">
            <a:avLst/>
          </a:prstGeom>
          <a:noFill/>
        </p:spPr>
        <p:txBody>
          <a:bodyPr wrap="none" rtlCol="0">
            <a:spAutoFit/>
          </a:bodyPr>
          <a:lstStyle/>
          <a:p>
            <a:r>
              <a:rPr lang="en-QA" b="1" dirty="0"/>
              <a:t>0</a:t>
            </a:r>
          </a:p>
        </p:txBody>
      </p:sp>
      <p:sp>
        <p:nvSpPr>
          <p:cNvPr id="9" name="TextBox 8">
            <a:extLst>
              <a:ext uri="{FF2B5EF4-FFF2-40B4-BE49-F238E27FC236}">
                <a16:creationId xmlns:a16="http://schemas.microsoft.com/office/drawing/2014/main" id="{7F5EC132-4EBD-604F-A7F8-E333425A5B42}"/>
              </a:ext>
            </a:extLst>
          </p:cNvPr>
          <p:cNvSpPr txBox="1"/>
          <p:nvPr/>
        </p:nvSpPr>
        <p:spPr>
          <a:xfrm>
            <a:off x="3154850" y="3293309"/>
            <a:ext cx="301686" cy="369332"/>
          </a:xfrm>
          <a:prstGeom prst="rect">
            <a:avLst/>
          </a:prstGeom>
          <a:noFill/>
        </p:spPr>
        <p:txBody>
          <a:bodyPr wrap="none" rtlCol="0">
            <a:spAutoFit/>
          </a:bodyPr>
          <a:lstStyle/>
          <a:p>
            <a:r>
              <a:rPr lang="en-QA" b="1" dirty="0"/>
              <a:t>1</a:t>
            </a:r>
          </a:p>
        </p:txBody>
      </p:sp>
      <p:sp>
        <p:nvSpPr>
          <p:cNvPr id="14" name="Oval 13">
            <a:extLst>
              <a:ext uri="{FF2B5EF4-FFF2-40B4-BE49-F238E27FC236}">
                <a16:creationId xmlns:a16="http://schemas.microsoft.com/office/drawing/2014/main" id="{4089B338-40BB-B940-B0CF-CFE592B6C44F}"/>
              </a:ext>
            </a:extLst>
          </p:cNvPr>
          <p:cNvSpPr/>
          <p:nvPr/>
        </p:nvSpPr>
        <p:spPr>
          <a:xfrm>
            <a:off x="619127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5" name="Oval 14">
            <a:extLst>
              <a:ext uri="{FF2B5EF4-FFF2-40B4-BE49-F238E27FC236}">
                <a16:creationId xmlns:a16="http://schemas.microsoft.com/office/drawing/2014/main" id="{ED3C1063-A667-3748-8E13-D3A58025AF44}"/>
              </a:ext>
            </a:extLst>
          </p:cNvPr>
          <p:cNvSpPr/>
          <p:nvPr/>
        </p:nvSpPr>
        <p:spPr>
          <a:xfrm>
            <a:off x="705375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6" name="Oval 15">
            <a:extLst>
              <a:ext uri="{FF2B5EF4-FFF2-40B4-BE49-F238E27FC236}">
                <a16:creationId xmlns:a16="http://schemas.microsoft.com/office/drawing/2014/main" id="{029FD520-DEE6-254F-921F-45BF8B650421}"/>
              </a:ext>
            </a:extLst>
          </p:cNvPr>
          <p:cNvSpPr/>
          <p:nvPr/>
        </p:nvSpPr>
        <p:spPr>
          <a:xfrm>
            <a:off x="7498251"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7" name="Oval 16">
            <a:extLst>
              <a:ext uri="{FF2B5EF4-FFF2-40B4-BE49-F238E27FC236}">
                <a16:creationId xmlns:a16="http://schemas.microsoft.com/office/drawing/2014/main" id="{220D18F6-AFCD-0E41-9FF2-FDBD3F7F6E41}"/>
              </a:ext>
            </a:extLst>
          </p:cNvPr>
          <p:cNvSpPr/>
          <p:nvPr/>
        </p:nvSpPr>
        <p:spPr>
          <a:xfrm>
            <a:off x="7942750"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30" name="Straight Connector 29">
            <a:extLst>
              <a:ext uri="{FF2B5EF4-FFF2-40B4-BE49-F238E27FC236}">
                <a16:creationId xmlns:a16="http://schemas.microsoft.com/office/drawing/2014/main" id="{8B83F2E3-F3DE-D549-A42F-50ABAB412ACB}"/>
              </a:ext>
            </a:extLst>
          </p:cNvPr>
          <p:cNvCxnSpPr/>
          <p:nvPr/>
        </p:nvCxnSpPr>
        <p:spPr>
          <a:xfrm>
            <a:off x="3556000" y="6081475"/>
            <a:ext cx="5080000"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7A5B3D9-941B-5B4C-ACD7-FAA2707A0AC9}"/>
              </a:ext>
            </a:extLst>
          </p:cNvPr>
          <p:cNvSpPr/>
          <p:nvPr/>
        </p:nvSpPr>
        <p:spPr>
          <a:xfrm>
            <a:off x="3816351"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1" name="Oval 10">
            <a:extLst>
              <a:ext uri="{FF2B5EF4-FFF2-40B4-BE49-F238E27FC236}">
                <a16:creationId xmlns:a16="http://schemas.microsoft.com/office/drawing/2014/main" id="{5CFD7DD6-3F1A-AC44-B7CA-D4FDACED0127}"/>
              </a:ext>
            </a:extLst>
          </p:cNvPr>
          <p:cNvSpPr/>
          <p:nvPr/>
        </p:nvSpPr>
        <p:spPr>
          <a:xfrm>
            <a:off x="4337050"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2" name="Oval 11">
            <a:extLst>
              <a:ext uri="{FF2B5EF4-FFF2-40B4-BE49-F238E27FC236}">
                <a16:creationId xmlns:a16="http://schemas.microsoft.com/office/drawing/2014/main" id="{61E3D5A8-4B73-8B46-BCE1-B26D958F88EA}"/>
              </a:ext>
            </a:extLst>
          </p:cNvPr>
          <p:cNvSpPr/>
          <p:nvPr/>
        </p:nvSpPr>
        <p:spPr>
          <a:xfrm>
            <a:off x="4825085"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3" name="Oval 12">
            <a:extLst>
              <a:ext uri="{FF2B5EF4-FFF2-40B4-BE49-F238E27FC236}">
                <a16:creationId xmlns:a16="http://schemas.microsoft.com/office/drawing/2014/main" id="{388CFE35-5B9F-0741-BD81-3E093DDDA363}"/>
              </a:ext>
            </a:extLst>
          </p:cNvPr>
          <p:cNvSpPr/>
          <p:nvPr/>
        </p:nvSpPr>
        <p:spPr>
          <a:xfrm>
            <a:off x="5949950" y="5944831"/>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20" name="TextBox 19">
            <a:extLst>
              <a:ext uri="{FF2B5EF4-FFF2-40B4-BE49-F238E27FC236}">
                <a16:creationId xmlns:a16="http://schemas.microsoft.com/office/drawing/2014/main" id="{D69D8022-1C4C-244B-8B66-EC1E1E17E9DA}"/>
              </a:ext>
            </a:extLst>
          </p:cNvPr>
          <p:cNvSpPr txBox="1"/>
          <p:nvPr/>
        </p:nvSpPr>
        <p:spPr>
          <a:xfrm>
            <a:off x="567603" y="4097239"/>
            <a:ext cx="2671822" cy="707886"/>
          </a:xfrm>
          <a:prstGeom prst="rect">
            <a:avLst/>
          </a:prstGeom>
          <a:noFill/>
        </p:spPr>
        <p:txBody>
          <a:bodyPr wrap="none" rtlCol="0">
            <a:spAutoFit/>
          </a:bodyPr>
          <a:lstStyle/>
          <a:p>
            <a:r>
              <a:rPr lang="en-GB" sz="2000" b="1" dirty="0"/>
              <a:t>But, what if we change </a:t>
            </a:r>
            <a:br>
              <a:rPr lang="en-GB" sz="2000" b="1" dirty="0"/>
            </a:br>
            <a:r>
              <a:rPr lang="en-GB" sz="2000" b="1" dirty="0"/>
              <a:t>the threshold to 0.2?</a:t>
            </a:r>
            <a:endParaRPr lang="en-QA" sz="2000" b="1" dirty="0"/>
          </a:p>
        </p:txBody>
      </p:sp>
      <p:sp>
        <p:nvSpPr>
          <p:cNvPr id="22" name="TextBox 21">
            <a:extLst>
              <a:ext uri="{FF2B5EF4-FFF2-40B4-BE49-F238E27FC236}">
                <a16:creationId xmlns:a16="http://schemas.microsoft.com/office/drawing/2014/main" id="{5F81DDE8-FED7-C44C-B1F1-E33A6D554D0C}"/>
              </a:ext>
            </a:extLst>
          </p:cNvPr>
          <p:cNvSpPr txBox="1"/>
          <p:nvPr/>
        </p:nvSpPr>
        <p:spPr>
          <a:xfrm>
            <a:off x="7962980" y="6176963"/>
            <a:ext cx="543739" cy="461665"/>
          </a:xfrm>
          <a:prstGeom prst="rect">
            <a:avLst/>
          </a:prstGeom>
          <a:noFill/>
        </p:spPr>
        <p:txBody>
          <a:bodyPr wrap="none" rtlCol="0">
            <a:spAutoFit/>
          </a:bodyPr>
          <a:lstStyle/>
          <a:p>
            <a:r>
              <a:rPr lang="en-QA" sz="2400" b="1" dirty="0"/>
              <a:t>Hb</a:t>
            </a:r>
          </a:p>
        </p:txBody>
      </p:sp>
      <p:cxnSp>
        <p:nvCxnSpPr>
          <p:cNvPr id="23" name="Straight Connector 22">
            <a:extLst>
              <a:ext uri="{FF2B5EF4-FFF2-40B4-BE49-F238E27FC236}">
                <a16:creationId xmlns:a16="http://schemas.microsoft.com/office/drawing/2014/main" id="{ADF95FCD-CFD6-484E-B9DB-E29E0008ADF4}"/>
              </a:ext>
            </a:extLst>
          </p:cNvPr>
          <p:cNvCxnSpPr>
            <a:cxnSpLocks/>
          </p:cNvCxnSpPr>
          <p:nvPr/>
        </p:nvCxnSpPr>
        <p:spPr>
          <a:xfrm>
            <a:off x="3556000" y="5427425"/>
            <a:ext cx="5080000" cy="0"/>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8FAADC2-F498-9846-B5C5-BFEA862FB5B6}"/>
              </a:ext>
            </a:extLst>
          </p:cNvPr>
          <p:cNvSpPr txBox="1"/>
          <p:nvPr/>
        </p:nvSpPr>
        <p:spPr>
          <a:xfrm>
            <a:off x="8956673" y="5242759"/>
            <a:ext cx="1650452" cy="369332"/>
          </a:xfrm>
          <a:prstGeom prst="rect">
            <a:avLst/>
          </a:prstGeom>
          <a:noFill/>
        </p:spPr>
        <p:txBody>
          <a:bodyPr wrap="none" rtlCol="0">
            <a:spAutoFit/>
          </a:bodyPr>
          <a:lstStyle/>
          <a:p>
            <a:r>
              <a:rPr lang="en-QA" b="1" dirty="0">
                <a:solidFill>
                  <a:srgbClr val="0070C0"/>
                </a:solidFill>
              </a:rPr>
              <a:t>Threshold = 0.2</a:t>
            </a:r>
          </a:p>
        </p:txBody>
      </p:sp>
      <p:cxnSp>
        <p:nvCxnSpPr>
          <p:cNvPr id="21" name="Straight Connector 20">
            <a:extLst>
              <a:ext uri="{FF2B5EF4-FFF2-40B4-BE49-F238E27FC236}">
                <a16:creationId xmlns:a16="http://schemas.microsoft.com/office/drawing/2014/main" id="{AAE82C23-08CC-A841-9C7E-15BF05FFD6D2}"/>
              </a:ext>
            </a:extLst>
          </p:cNvPr>
          <p:cNvCxnSpPr>
            <a:cxnSpLocks/>
          </p:cNvCxnSpPr>
          <p:nvPr/>
        </p:nvCxnSpPr>
        <p:spPr>
          <a:xfrm flipV="1">
            <a:off x="6096000" y="4805125"/>
            <a:ext cx="0" cy="127635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31883FF-C3B1-294C-B37A-70714E89FC45}"/>
              </a:ext>
            </a:extLst>
          </p:cNvPr>
          <p:cNvCxnSpPr>
            <a:cxnSpLocks/>
          </p:cNvCxnSpPr>
          <p:nvPr/>
        </p:nvCxnSpPr>
        <p:spPr>
          <a:xfrm flipH="1" flipV="1">
            <a:off x="3556000" y="4822350"/>
            <a:ext cx="2540000"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DAB84D9-85F2-6940-B31B-38D21ED48DC0}"/>
              </a:ext>
            </a:extLst>
          </p:cNvPr>
          <p:cNvSpPr txBox="1"/>
          <p:nvPr/>
        </p:nvSpPr>
        <p:spPr>
          <a:xfrm>
            <a:off x="6188069" y="4641018"/>
            <a:ext cx="4824398" cy="369332"/>
          </a:xfrm>
          <a:prstGeom prst="rect">
            <a:avLst/>
          </a:prstGeom>
          <a:noFill/>
        </p:spPr>
        <p:txBody>
          <a:bodyPr wrap="none" rtlCol="0">
            <a:spAutoFit/>
          </a:bodyPr>
          <a:lstStyle/>
          <a:p>
            <a:r>
              <a:rPr lang="en-QA" dirty="0"/>
              <a:t>Probability &gt; 0.2 </a:t>
            </a:r>
            <a:r>
              <a:rPr lang="en-QA" dirty="0">
                <a:sym typeface="Wingdings" pitchFamily="2" charset="2"/>
              </a:rPr>
              <a:t> </a:t>
            </a:r>
            <a:r>
              <a:rPr lang="en-QA" b="1" dirty="0">
                <a:solidFill>
                  <a:srgbClr val="00B050"/>
                </a:solidFill>
                <a:sym typeface="Wingdings" pitchFamily="2" charset="2"/>
              </a:rPr>
              <a:t>No Anemia </a:t>
            </a:r>
            <a:r>
              <a:rPr lang="en-QA" b="1" dirty="0">
                <a:sym typeface="Wingdings" pitchFamily="2" charset="2"/>
              </a:rPr>
              <a:t></a:t>
            </a:r>
            <a:r>
              <a:rPr lang="en-QA" b="1" dirty="0">
                <a:solidFill>
                  <a:srgbClr val="00B050"/>
                </a:solidFill>
                <a:sym typeface="Wingdings" pitchFamily="2" charset="2"/>
              </a:rPr>
              <a:t> </a:t>
            </a:r>
            <a:r>
              <a:rPr lang="en-QA" b="1" dirty="0"/>
              <a:t>False Negative</a:t>
            </a:r>
          </a:p>
        </p:txBody>
      </p:sp>
    </p:spTree>
    <p:extLst>
      <p:ext uri="{BB962C8B-B14F-4D97-AF65-F5344CB8AC3E}">
        <p14:creationId xmlns:p14="http://schemas.microsoft.com/office/powerpoint/2010/main" val="330977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right)">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909300" cy="4351338"/>
          </a:xfrm>
        </p:spPr>
        <p:txBody>
          <a:bodyPr>
            <a:normAutofit/>
          </a:bodyPr>
          <a:lstStyle/>
          <a:p>
            <a:r>
              <a:rPr lang="en-US" dirty="0">
                <a:solidFill>
                  <a:srgbClr val="00B0F0"/>
                </a:solidFill>
              </a:rPr>
              <a:t>A Preamble</a:t>
            </a:r>
            <a:r>
              <a:rPr lang="en-US" dirty="0"/>
              <a:t>: Receiver Operator Characteristic (</a:t>
            </a:r>
            <a:r>
              <a:rPr lang="en-US" b="1" dirty="0"/>
              <a:t>ROC</a:t>
            </a:r>
            <a:r>
              <a:rPr lang="en-US" dirty="0"/>
              <a:t>) and Area Under the Curve (</a:t>
            </a:r>
            <a:r>
              <a:rPr lang="en-US" b="1" dirty="0"/>
              <a:t>AUC</a:t>
            </a:r>
            <a:r>
              <a:rPr lang="en-US" dirty="0"/>
              <a:t>)</a:t>
            </a:r>
          </a:p>
          <a:p>
            <a:endParaRPr lang="en-US" dirty="0"/>
          </a:p>
        </p:txBody>
      </p:sp>
      <p:pic>
        <p:nvPicPr>
          <p:cNvPr id="4" name="Picture 3">
            <a:extLst>
              <a:ext uri="{FF2B5EF4-FFF2-40B4-BE49-F238E27FC236}">
                <a16:creationId xmlns:a16="http://schemas.microsoft.com/office/drawing/2014/main" id="{C7C437D1-6CB8-A645-9AF5-20BD8C386861}"/>
              </a:ext>
            </a:extLst>
          </p:cNvPr>
          <p:cNvPicPr>
            <a:picLocks noChangeAspect="1"/>
          </p:cNvPicPr>
          <p:nvPr/>
        </p:nvPicPr>
        <p:blipFill>
          <a:blip r:embed="rId3"/>
          <a:stretch>
            <a:fillRect/>
          </a:stretch>
        </p:blipFill>
        <p:spPr>
          <a:xfrm>
            <a:off x="3556000" y="3477975"/>
            <a:ext cx="5080000" cy="2603500"/>
          </a:xfrm>
          <a:prstGeom prst="rect">
            <a:avLst/>
          </a:prstGeom>
        </p:spPr>
      </p:pic>
      <p:cxnSp>
        <p:nvCxnSpPr>
          <p:cNvPr id="6" name="Straight Connector 5">
            <a:extLst>
              <a:ext uri="{FF2B5EF4-FFF2-40B4-BE49-F238E27FC236}">
                <a16:creationId xmlns:a16="http://schemas.microsoft.com/office/drawing/2014/main" id="{CB0CAE50-ADCA-F546-93CF-6E149D685548}"/>
              </a:ext>
            </a:extLst>
          </p:cNvPr>
          <p:cNvCxnSpPr/>
          <p:nvPr/>
        </p:nvCxnSpPr>
        <p:spPr>
          <a:xfrm>
            <a:off x="3556000" y="3064431"/>
            <a:ext cx="0" cy="3017044"/>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6524A1-E015-F94A-BD7D-E53C70A8D92C}"/>
              </a:ext>
            </a:extLst>
          </p:cNvPr>
          <p:cNvSpPr txBox="1"/>
          <p:nvPr/>
        </p:nvSpPr>
        <p:spPr>
          <a:xfrm>
            <a:off x="3154850" y="5831503"/>
            <a:ext cx="301686" cy="369332"/>
          </a:xfrm>
          <a:prstGeom prst="rect">
            <a:avLst/>
          </a:prstGeom>
          <a:noFill/>
        </p:spPr>
        <p:txBody>
          <a:bodyPr wrap="none" rtlCol="0">
            <a:spAutoFit/>
          </a:bodyPr>
          <a:lstStyle/>
          <a:p>
            <a:r>
              <a:rPr lang="en-QA" b="1" dirty="0"/>
              <a:t>0</a:t>
            </a:r>
          </a:p>
        </p:txBody>
      </p:sp>
      <p:sp>
        <p:nvSpPr>
          <p:cNvPr id="9" name="TextBox 8">
            <a:extLst>
              <a:ext uri="{FF2B5EF4-FFF2-40B4-BE49-F238E27FC236}">
                <a16:creationId xmlns:a16="http://schemas.microsoft.com/office/drawing/2014/main" id="{7F5EC132-4EBD-604F-A7F8-E333425A5B42}"/>
              </a:ext>
            </a:extLst>
          </p:cNvPr>
          <p:cNvSpPr txBox="1"/>
          <p:nvPr/>
        </p:nvSpPr>
        <p:spPr>
          <a:xfrm>
            <a:off x="3154850" y="3293309"/>
            <a:ext cx="301686" cy="369332"/>
          </a:xfrm>
          <a:prstGeom prst="rect">
            <a:avLst/>
          </a:prstGeom>
          <a:noFill/>
        </p:spPr>
        <p:txBody>
          <a:bodyPr wrap="none" rtlCol="0">
            <a:spAutoFit/>
          </a:bodyPr>
          <a:lstStyle/>
          <a:p>
            <a:r>
              <a:rPr lang="en-QA" b="1" dirty="0"/>
              <a:t>1</a:t>
            </a:r>
          </a:p>
        </p:txBody>
      </p:sp>
      <p:sp>
        <p:nvSpPr>
          <p:cNvPr id="14" name="Oval 13">
            <a:extLst>
              <a:ext uri="{FF2B5EF4-FFF2-40B4-BE49-F238E27FC236}">
                <a16:creationId xmlns:a16="http://schemas.microsoft.com/office/drawing/2014/main" id="{4089B338-40BB-B940-B0CF-CFE592B6C44F}"/>
              </a:ext>
            </a:extLst>
          </p:cNvPr>
          <p:cNvSpPr/>
          <p:nvPr/>
        </p:nvSpPr>
        <p:spPr>
          <a:xfrm>
            <a:off x="619127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5" name="Oval 14">
            <a:extLst>
              <a:ext uri="{FF2B5EF4-FFF2-40B4-BE49-F238E27FC236}">
                <a16:creationId xmlns:a16="http://schemas.microsoft.com/office/drawing/2014/main" id="{ED3C1063-A667-3748-8E13-D3A58025AF44}"/>
              </a:ext>
            </a:extLst>
          </p:cNvPr>
          <p:cNvSpPr/>
          <p:nvPr/>
        </p:nvSpPr>
        <p:spPr>
          <a:xfrm>
            <a:off x="705375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6" name="Oval 15">
            <a:extLst>
              <a:ext uri="{FF2B5EF4-FFF2-40B4-BE49-F238E27FC236}">
                <a16:creationId xmlns:a16="http://schemas.microsoft.com/office/drawing/2014/main" id="{029FD520-DEE6-254F-921F-45BF8B650421}"/>
              </a:ext>
            </a:extLst>
          </p:cNvPr>
          <p:cNvSpPr/>
          <p:nvPr/>
        </p:nvSpPr>
        <p:spPr>
          <a:xfrm>
            <a:off x="7498251"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7" name="Oval 16">
            <a:extLst>
              <a:ext uri="{FF2B5EF4-FFF2-40B4-BE49-F238E27FC236}">
                <a16:creationId xmlns:a16="http://schemas.microsoft.com/office/drawing/2014/main" id="{220D18F6-AFCD-0E41-9FF2-FDBD3F7F6E41}"/>
              </a:ext>
            </a:extLst>
          </p:cNvPr>
          <p:cNvSpPr/>
          <p:nvPr/>
        </p:nvSpPr>
        <p:spPr>
          <a:xfrm>
            <a:off x="7942750"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30" name="Straight Connector 29">
            <a:extLst>
              <a:ext uri="{FF2B5EF4-FFF2-40B4-BE49-F238E27FC236}">
                <a16:creationId xmlns:a16="http://schemas.microsoft.com/office/drawing/2014/main" id="{8B83F2E3-F3DE-D549-A42F-50ABAB412ACB}"/>
              </a:ext>
            </a:extLst>
          </p:cNvPr>
          <p:cNvCxnSpPr/>
          <p:nvPr/>
        </p:nvCxnSpPr>
        <p:spPr>
          <a:xfrm>
            <a:off x="3556000" y="6081475"/>
            <a:ext cx="5080000"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7A5B3D9-941B-5B4C-ACD7-FAA2707A0AC9}"/>
              </a:ext>
            </a:extLst>
          </p:cNvPr>
          <p:cNvSpPr/>
          <p:nvPr/>
        </p:nvSpPr>
        <p:spPr>
          <a:xfrm>
            <a:off x="3816351"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1" name="Oval 10">
            <a:extLst>
              <a:ext uri="{FF2B5EF4-FFF2-40B4-BE49-F238E27FC236}">
                <a16:creationId xmlns:a16="http://schemas.microsoft.com/office/drawing/2014/main" id="{5CFD7DD6-3F1A-AC44-B7CA-D4FDACED0127}"/>
              </a:ext>
            </a:extLst>
          </p:cNvPr>
          <p:cNvSpPr/>
          <p:nvPr/>
        </p:nvSpPr>
        <p:spPr>
          <a:xfrm>
            <a:off x="4337050"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2" name="Oval 11">
            <a:extLst>
              <a:ext uri="{FF2B5EF4-FFF2-40B4-BE49-F238E27FC236}">
                <a16:creationId xmlns:a16="http://schemas.microsoft.com/office/drawing/2014/main" id="{61E3D5A8-4B73-8B46-BCE1-B26D958F88EA}"/>
              </a:ext>
            </a:extLst>
          </p:cNvPr>
          <p:cNvSpPr/>
          <p:nvPr/>
        </p:nvSpPr>
        <p:spPr>
          <a:xfrm>
            <a:off x="4825085"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3" name="Oval 12">
            <a:extLst>
              <a:ext uri="{FF2B5EF4-FFF2-40B4-BE49-F238E27FC236}">
                <a16:creationId xmlns:a16="http://schemas.microsoft.com/office/drawing/2014/main" id="{388CFE35-5B9F-0741-BD81-3E093DDDA363}"/>
              </a:ext>
            </a:extLst>
          </p:cNvPr>
          <p:cNvSpPr/>
          <p:nvPr/>
        </p:nvSpPr>
        <p:spPr>
          <a:xfrm>
            <a:off x="5949950" y="5944831"/>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22" name="TextBox 21">
            <a:extLst>
              <a:ext uri="{FF2B5EF4-FFF2-40B4-BE49-F238E27FC236}">
                <a16:creationId xmlns:a16="http://schemas.microsoft.com/office/drawing/2014/main" id="{5F81DDE8-FED7-C44C-B1F1-E33A6D554D0C}"/>
              </a:ext>
            </a:extLst>
          </p:cNvPr>
          <p:cNvSpPr txBox="1"/>
          <p:nvPr/>
        </p:nvSpPr>
        <p:spPr>
          <a:xfrm>
            <a:off x="7962980" y="6176963"/>
            <a:ext cx="543739" cy="461665"/>
          </a:xfrm>
          <a:prstGeom prst="rect">
            <a:avLst/>
          </a:prstGeom>
          <a:noFill/>
        </p:spPr>
        <p:txBody>
          <a:bodyPr wrap="none" rtlCol="0">
            <a:spAutoFit/>
          </a:bodyPr>
          <a:lstStyle/>
          <a:p>
            <a:r>
              <a:rPr lang="en-QA" sz="2400" b="1" dirty="0"/>
              <a:t>Hb</a:t>
            </a:r>
          </a:p>
        </p:txBody>
      </p:sp>
      <p:sp>
        <p:nvSpPr>
          <p:cNvPr id="24" name="TextBox 23">
            <a:extLst>
              <a:ext uri="{FF2B5EF4-FFF2-40B4-BE49-F238E27FC236}">
                <a16:creationId xmlns:a16="http://schemas.microsoft.com/office/drawing/2014/main" id="{360729F2-93BB-8D42-9D51-43E2BDD9A4EE}"/>
              </a:ext>
            </a:extLst>
          </p:cNvPr>
          <p:cNvSpPr txBox="1"/>
          <p:nvPr/>
        </p:nvSpPr>
        <p:spPr>
          <a:xfrm>
            <a:off x="567603" y="4097239"/>
            <a:ext cx="2633350" cy="707886"/>
          </a:xfrm>
          <a:prstGeom prst="rect">
            <a:avLst/>
          </a:prstGeom>
          <a:noFill/>
        </p:spPr>
        <p:txBody>
          <a:bodyPr wrap="none" rtlCol="0">
            <a:spAutoFit/>
          </a:bodyPr>
          <a:lstStyle/>
          <a:p>
            <a:r>
              <a:rPr lang="en-GB" sz="2000" b="1" dirty="0"/>
              <a:t>What if we change the </a:t>
            </a:r>
            <a:br>
              <a:rPr lang="en-GB" sz="2000" b="1" dirty="0"/>
            </a:br>
            <a:r>
              <a:rPr lang="en-GB" sz="2000" b="1" dirty="0"/>
              <a:t>threshold to 0.9?</a:t>
            </a:r>
            <a:endParaRPr lang="en-QA" sz="2000" b="1" dirty="0"/>
          </a:p>
        </p:txBody>
      </p:sp>
      <p:cxnSp>
        <p:nvCxnSpPr>
          <p:cNvPr id="21" name="Straight Connector 20">
            <a:extLst>
              <a:ext uri="{FF2B5EF4-FFF2-40B4-BE49-F238E27FC236}">
                <a16:creationId xmlns:a16="http://schemas.microsoft.com/office/drawing/2014/main" id="{5A1E7B53-E986-6146-8FE0-430A2AD79F2A}"/>
              </a:ext>
            </a:extLst>
          </p:cNvPr>
          <p:cNvCxnSpPr>
            <a:cxnSpLocks/>
          </p:cNvCxnSpPr>
          <p:nvPr/>
        </p:nvCxnSpPr>
        <p:spPr>
          <a:xfrm>
            <a:off x="3556000" y="5427425"/>
            <a:ext cx="5080000" cy="0"/>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D780975-B2A7-3F48-A964-7DCB6FB7B42D}"/>
              </a:ext>
            </a:extLst>
          </p:cNvPr>
          <p:cNvSpPr txBox="1"/>
          <p:nvPr/>
        </p:nvSpPr>
        <p:spPr>
          <a:xfrm>
            <a:off x="8956673" y="5242759"/>
            <a:ext cx="1650452" cy="369332"/>
          </a:xfrm>
          <a:prstGeom prst="rect">
            <a:avLst/>
          </a:prstGeom>
          <a:noFill/>
        </p:spPr>
        <p:txBody>
          <a:bodyPr wrap="none" rtlCol="0">
            <a:spAutoFit/>
          </a:bodyPr>
          <a:lstStyle/>
          <a:p>
            <a:r>
              <a:rPr lang="en-QA" b="1" dirty="0">
                <a:solidFill>
                  <a:srgbClr val="0070C0"/>
                </a:solidFill>
              </a:rPr>
              <a:t>Threshold = 0.2</a:t>
            </a:r>
          </a:p>
        </p:txBody>
      </p:sp>
    </p:spTree>
    <p:extLst>
      <p:ext uri="{BB962C8B-B14F-4D97-AF65-F5344CB8AC3E}">
        <p14:creationId xmlns:p14="http://schemas.microsoft.com/office/powerpoint/2010/main" val="4126210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909300" cy="4351338"/>
          </a:xfrm>
        </p:spPr>
        <p:txBody>
          <a:bodyPr>
            <a:normAutofit/>
          </a:bodyPr>
          <a:lstStyle/>
          <a:p>
            <a:r>
              <a:rPr lang="en-US" dirty="0">
                <a:solidFill>
                  <a:srgbClr val="00B0F0"/>
                </a:solidFill>
              </a:rPr>
              <a:t>A Preamble</a:t>
            </a:r>
            <a:r>
              <a:rPr lang="en-US" dirty="0"/>
              <a:t>: Receiver Operator Characteristic (</a:t>
            </a:r>
            <a:r>
              <a:rPr lang="en-US" b="1" dirty="0"/>
              <a:t>ROC</a:t>
            </a:r>
            <a:r>
              <a:rPr lang="en-US" dirty="0"/>
              <a:t>) and Area Under the Curve (</a:t>
            </a:r>
            <a:r>
              <a:rPr lang="en-US" b="1" dirty="0"/>
              <a:t>AUC</a:t>
            </a:r>
            <a:r>
              <a:rPr lang="en-US" dirty="0"/>
              <a:t>)</a:t>
            </a:r>
          </a:p>
          <a:p>
            <a:endParaRPr lang="en-US" dirty="0"/>
          </a:p>
        </p:txBody>
      </p:sp>
      <p:pic>
        <p:nvPicPr>
          <p:cNvPr id="4" name="Picture 3">
            <a:extLst>
              <a:ext uri="{FF2B5EF4-FFF2-40B4-BE49-F238E27FC236}">
                <a16:creationId xmlns:a16="http://schemas.microsoft.com/office/drawing/2014/main" id="{C7C437D1-6CB8-A645-9AF5-20BD8C386861}"/>
              </a:ext>
            </a:extLst>
          </p:cNvPr>
          <p:cNvPicPr>
            <a:picLocks noChangeAspect="1"/>
          </p:cNvPicPr>
          <p:nvPr/>
        </p:nvPicPr>
        <p:blipFill>
          <a:blip r:embed="rId3"/>
          <a:stretch>
            <a:fillRect/>
          </a:stretch>
        </p:blipFill>
        <p:spPr>
          <a:xfrm>
            <a:off x="3556000" y="3477975"/>
            <a:ext cx="5080000" cy="2603500"/>
          </a:xfrm>
          <a:prstGeom prst="rect">
            <a:avLst/>
          </a:prstGeom>
        </p:spPr>
      </p:pic>
      <p:cxnSp>
        <p:nvCxnSpPr>
          <p:cNvPr id="6" name="Straight Connector 5">
            <a:extLst>
              <a:ext uri="{FF2B5EF4-FFF2-40B4-BE49-F238E27FC236}">
                <a16:creationId xmlns:a16="http://schemas.microsoft.com/office/drawing/2014/main" id="{CB0CAE50-ADCA-F546-93CF-6E149D685548}"/>
              </a:ext>
            </a:extLst>
          </p:cNvPr>
          <p:cNvCxnSpPr/>
          <p:nvPr/>
        </p:nvCxnSpPr>
        <p:spPr>
          <a:xfrm>
            <a:off x="3556000" y="3064431"/>
            <a:ext cx="0" cy="3017044"/>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6524A1-E015-F94A-BD7D-E53C70A8D92C}"/>
              </a:ext>
            </a:extLst>
          </p:cNvPr>
          <p:cNvSpPr txBox="1"/>
          <p:nvPr/>
        </p:nvSpPr>
        <p:spPr>
          <a:xfrm>
            <a:off x="3154850" y="5831503"/>
            <a:ext cx="301686" cy="369332"/>
          </a:xfrm>
          <a:prstGeom prst="rect">
            <a:avLst/>
          </a:prstGeom>
          <a:noFill/>
        </p:spPr>
        <p:txBody>
          <a:bodyPr wrap="none" rtlCol="0">
            <a:spAutoFit/>
          </a:bodyPr>
          <a:lstStyle/>
          <a:p>
            <a:r>
              <a:rPr lang="en-QA" b="1" dirty="0"/>
              <a:t>0</a:t>
            </a:r>
          </a:p>
        </p:txBody>
      </p:sp>
      <p:sp>
        <p:nvSpPr>
          <p:cNvPr id="9" name="TextBox 8">
            <a:extLst>
              <a:ext uri="{FF2B5EF4-FFF2-40B4-BE49-F238E27FC236}">
                <a16:creationId xmlns:a16="http://schemas.microsoft.com/office/drawing/2014/main" id="{7F5EC132-4EBD-604F-A7F8-E333425A5B42}"/>
              </a:ext>
            </a:extLst>
          </p:cNvPr>
          <p:cNvSpPr txBox="1"/>
          <p:nvPr/>
        </p:nvSpPr>
        <p:spPr>
          <a:xfrm>
            <a:off x="3154850" y="3293309"/>
            <a:ext cx="301686" cy="369332"/>
          </a:xfrm>
          <a:prstGeom prst="rect">
            <a:avLst/>
          </a:prstGeom>
          <a:noFill/>
        </p:spPr>
        <p:txBody>
          <a:bodyPr wrap="none" rtlCol="0">
            <a:spAutoFit/>
          </a:bodyPr>
          <a:lstStyle/>
          <a:p>
            <a:r>
              <a:rPr lang="en-QA" b="1" dirty="0"/>
              <a:t>1</a:t>
            </a:r>
          </a:p>
        </p:txBody>
      </p:sp>
      <p:sp>
        <p:nvSpPr>
          <p:cNvPr id="14" name="Oval 13">
            <a:extLst>
              <a:ext uri="{FF2B5EF4-FFF2-40B4-BE49-F238E27FC236}">
                <a16:creationId xmlns:a16="http://schemas.microsoft.com/office/drawing/2014/main" id="{4089B338-40BB-B940-B0CF-CFE592B6C44F}"/>
              </a:ext>
            </a:extLst>
          </p:cNvPr>
          <p:cNvSpPr/>
          <p:nvPr/>
        </p:nvSpPr>
        <p:spPr>
          <a:xfrm>
            <a:off x="619127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5" name="Oval 14">
            <a:extLst>
              <a:ext uri="{FF2B5EF4-FFF2-40B4-BE49-F238E27FC236}">
                <a16:creationId xmlns:a16="http://schemas.microsoft.com/office/drawing/2014/main" id="{ED3C1063-A667-3748-8E13-D3A58025AF44}"/>
              </a:ext>
            </a:extLst>
          </p:cNvPr>
          <p:cNvSpPr/>
          <p:nvPr/>
        </p:nvSpPr>
        <p:spPr>
          <a:xfrm>
            <a:off x="705375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6" name="Oval 15">
            <a:extLst>
              <a:ext uri="{FF2B5EF4-FFF2-40B4-BE49-F238E27FC236}">
                <a16:creationId xmlns:a16="http://schemas.microsoft.com/office/drawing/2014/main" id="{029FD520-DEE6-254F-921F-45BF8B650421}"/>
              </a:ext>
            </a:extLst>
          </p:cNvPr>
          <p:cNvSpPr/>
          <p:nvPr/>
        </p:nvSpPr>
        <p:spPr>
          <a:xfrm>
            <a:off x="7498251"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7" name="Oval 16">
            <a:extLst>
              <a:ext uri="{FF2B5EF4-FFF2-40B4-BE49-F238E27FC236}">
                <a16:creationId xmlns:a16="http://schemas.microsoft.com/office/drawing/2014/main" id="{220D18F6-AFCD-0E41-9FF2-FDBD3F7F6E41}"/>
              </a:ext>
            </a:extLst>
          </p:cNvPr>
          <p:cNvSpPr/>
          <p:nvPr/>
        </p:nvSpPr>
        <p:spPr>
          <a:xfrm>
            <a:off x="7942750"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30" name="Straight Connector 29">
            <a:extLst>
              <a:ext uri="{FF2B5EF4-FFF2-40B4-BE49-F238E27FC236}">
                <a16:creationId xmlns:a16="http://schemas.microsoft.com/office/drawing/2014/main" id="{8B83F2E3-F3DE-D549-A42F-50ABAB412ACB}"/>
              </a:ext>
            </a:extLst>
          </p:cNvPr>
          <p:cNvCxnSpPr/>
          <p:nvPr/>
        </p:nvCxnSpPr>
        <p:spPr>
          <a:xfrm>
            <a:off x="3556000" y="6081475"/>
            <a:ext cx="5080000"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7A5B3D9-941B-5B4C-ACD7-FAA2707A0AC9}"/>
              </a:ext>
            </a:extLst>
          </p:cNvPr>
          <p:cNvSpPr/>
          <p:nvPr/>
        </p:nvSpPr>
        <p:spPr>
          <a:xfrm>
            <a:off x="3816351"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1" name="Oval 10">
            <a:extLst>
              <a:ext uri="{FF2B5EF4-FFF2-40B4-BE49-F238E27FC236}">
                <a16:creationId xmlns:a16="http://schemas.microsoft.com/office/drawing/2014/main" id="{5CFD7DD6-3F1A-AC44-B7CA-D4FDACED0127}"/>
              </a:ext>
            </a:extLst>
          </p:cNvPr>
          <p:cNvSpPr/>
          <p:nvPr/>
        </p:nvSpPr>
        <p:spPr>
          <a:xfrm>
            <a:off x="4337050"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2" name="Oval 11">
            <a:extLst>
              <a:ext uri="{FF2B5EF4-FFF2-40B4-BE49-F238E27FC236}">
                <a16:creationId xmlns:a16="http://schemas.microsoft.com/office/drawing/2014/main" id="{61E3D5A8-4B73-8B46-BCE1-B26D958F88EA}"/>
              </a:ext>
            </a:extLst>
          </p:cNvPr>
          <p:cNvSpPr/>
          <p:nvPr/>
        </p:nvSpPr>
        <p:spPr>
          <a:xfrm>
            <a:off x="4825085"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3" name="Oval 12">
            <a:extLst>
              <a:ext uri="{FF2B5EF4-FFF2-40B4-BE49-F238E27FC236}">
                <a16:creationId xmlns:a16="http://schemas.microsoft.com/office/drawing/2014/main" id="{388CFE35-5B9F-0741-BD81-3E093DDDA363}"/>
              </a:ext>
            </a:extLst>
          </p:cNvPr>
          <p:cNvSpPr/>
          <p:nvPr/>
        </p:nvSpPr>
        <p:spPr>
          <a:xfrm>
            <a:off x="5949950" y="5944831"/>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22" name="TextBox 21">
            <a:extLst>
              <a:ext uri="{FF2B5EF4-FFF2-40B4-BE49-F238E27FC236}">
                <a16:creationId xmlns:a16="http://schemas.microsoft.com/office/drawing/2014/main" id="{5F81DDE8-FED7-C44C-B1F1-E33A6D554D0C}"/>
              </a:ext>
            </a:extLst>
          </p:cNvPr>
          <p:cNvSpPr txBox="1"/>
          <p:nvPr/>
        </p:nvSpPr>
        <p:spPr>
          <a:xfrm>
            <a:off x="7962980" y="6176963"/>
            <a:ext cx="543739" cy="461665"/>
          </a:xfrm>
          <a:prstGeom prst="rect">
            <a:avLst/>
          </a:prstGeom>
          <a:noFill/>
        </p:spPr>
        <p:txBody>
          <a:bodyPr wrap="none" rtlCol="0">
            <a:spAutoFit/>
          </a:bodyPr>
          <a:lstStyle/>
          <a:p>
            <a:r>
              <a:rPr lang="en-QA" sz="2400" b="1" dirty="0"/>
              <a:t>Hb</a:t>
            </a:r>
          </a:p>
        </p:txBody>
      </p:sp>
      <p:cxnSp>
        <p:nvCxnSpPr>
          <p:cNvPr id="23" name="Straight Connector 22">
            <a:extLst>
              <a:ext uri="{FF2B5EF4-FFF2-40B4-BE49-F238E27FC236}">
                <a16:creationId xmlns:a16="http://schemas.microsoft.com/office/drawing/2014/main" id="{ADF95FCD-CFD6-484E-B9DB-E29E0008ADF4}"/>
              </a:ext>
            </a:extLst>
          </p:cNvPr>
          <p:cNvCxnSpPr>
            <a:cxnSpLocks/>
          </p:cNvCxnSpPr>
          <p:nvPr/>
        </p:nvCxnSpPr>
        <p:spPr>
          <a:xfrm>
            <a:off x="3556000" y="3966925"/>
            <a:ext cx="5080000" cy="0"/>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8FAADC2-F498-9846-B5C5-BFEA862FB5B6}"/>
              </a:ext>
            </a:extLst>
          </p:cNvPr>
          <p:cNvSpPr txBox="1"/>
          <p:nvPr/>
        </p:nvSpPr>
        <p:spPr>
          <a:xfrm>
            <a:off x="8956673" y="3782259"/>
            <a:ext cx="1650452" cy="369332"/>
          </a:xfrm>
          <a:prstGeom prst="rect">
            <a:avLst/>
          </a:prstGeom>
          <a:noFill/>
        </p:spPr>
        <p:txBody>
          <a:bodyPr wrap="none" rtlCol="0">
            <a:spAutoFit/>
          </a:bodyPr>
          <a:lstStyle/>
          <a:p>
            <a:r>
              <a:rPr lang="en-QA" b="1" dirty="0">
                <a:solidFill>
                  <a:srgbClr val="0070C0"/>
                </a:solidFill>
              </a:rPr>
              <a:t>Threshold = 0.9</a:t>
            </a:r>
          </a:p>
        </p:txBody>
      </p:sp>
      <p:sp>
        <p:nvSpPr>
          <p:cNvPr id="24" name="TextBox 23">
            <a:extLst>
              <a:ext uri="{FF2B5EF4-FFF2-40B4-BE49-F238E27FC236}">
                <a16:creationId xmlns:a16="http://schemas.microsoft.com/office/drawing/2014/main" id="{360729F2-93BB-8D42-9D51-43E2BDD9A4EE}"/>
              </a:ext>
            </a:extLst>
          </p:cNvPr>
          <p:cNvSpPr txBox="1"/>
          <p:nvPr/>
        </p:nvSpPr>
        <p:spPr>
          <a:xfrm>
            <a:off x="567603" y="4097239"/>
            <a:ext cx="2633350" cy="707886"/>
          </a:xfrm>
          <a:prstGeom prst="rect">
            <a:avLst/>
          </a:prstGeom>
          <a:noFill/>
        </p:spPr>
        <p:txBody>
          <a:bodyPr wrap="none" rtlCol="0">
            <a:spAutoFit/>
          </a:bodyPr>
          <a:lstStyle/>
          <a:p>
            <a:r>
              <a:rPr lang="en-GB" sz="2000" b="1" dirty="0"/>
              <a:t>What if we change the </a:t>
            </a:r>
          </a:p>
          <a:p>
            <a:r>
              <a:rPr lang="en-GB" sz="2000" b="1" dirty="0"/>
              <a:t>threshold to 0.9?</a:t>
            </a:r>
            <a:endParaRPr lang="en-QA" sz="2000" b="1" dirty="0"/>
          </a:p>
        </p:txBody>
      </p:sp>
      <p:cxnSp>
        <p:nvCxnSpPr>
          <p:cNvPr id="21" name="Straight Connector 20">
            <a:extLst>
              <a:ext uri="{FF2B5EF4-FFF2-40B4-BE49-F238E27FC236}">
                <a16:creationId xmlns:a16="http://schemas.microsoft.com/office/drawing/2014/main" id="{41C2C415-4054-E84F-A4A0-25AC090C624B}"/>
              </a:ext>
            </a:extLst>
          </p:cNvPr>
          <p:cNvCxnSpPr>
            <a:cxnSpLocks/>
          </p:cNvCxnSpPr>
          <p:nvPr/>
        </p:nvCxnSpPr>
        <p:spPr>
          <a:xfrm flipV="1">
            <a:off x="6337322" y="3684707"/>
            <a:ext cx="0" cy="544393"/>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E90D429-8912-954C-9995-9D2B87DCF327}"/>
              </a:ext>
            </a:extLst>
          </p:cNvPr>
          <p:cNvCxnSpPr>
            <a:cxnSpLocks/>
          </p:cNvCxnSpPr>
          <p:nvPr/>
        </p:nvCxnSpPr>
        <p:spPr>
          <a:xfrm flipH="1" flipV="1">
            <a:off x="3555999" y="4210805"/>
            <a:ext cx="278132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0D835EB-3CAD-FD43-9803-BC6C4BF78EAF}"/>
              </a:ext>
            </a:extLst>
          </p:cNvPr>
          <p:cNvSpPr txBox="1"/>
          <p:nvPr/>
        </p:nvSpPr>
        <p:spPr>
          <a:xfrm>
            <a:off x="6483372" y="4203621"/>
            <a:ext cx="4428007" cy="369332"/>
          </a:xfrm>
          <a:prstGeom prst="rect">
            <a:avLst/>
          </a:prstGeom>
          <a:noFill/>
        </p:spPr>
        <p:txBody>
          <a:bodyPr wrap="none" rtlCol="0">
            <a:spAutoFit/>
          </a:bodyPr>
          <a:lstStyle/>
          <a:p>
            <a:r>
              <a:rPr lang="en-QA" dirty="0"/>
              <a:t>Probability &lt; 0.9 </a:t>
            </a:r>
            <a:r>
              <a:rPr lang="en-QA" dirty="0">
                <a:sym typeface="Wingdings" pitchFamily="2" charset="2"/>
              </a:rPr>
              <a:t> </a:t>
            </a:r>
            <a:r>
              <a:rPr lang="en-QA" b="1" dirty="0">
                <a:solidFill>
                  <a:srgbClr val="C00000"/>
                </a:solidFill>
                <a:sym typeface="Wingdings" pitchFamily="2" charset="2"/>
              </a:rPr>
              <a:t>Anemia </a:t>
            </a:r>
            <a:r>
              <a:rPr lang="en-QA" b="1" dirty="0">
                <a:sym typeface="Wingdings" pitchFamily="2" charset="2"/>
              </a:rPr>
              <a:t> False Positive</a:t>
            </a:r>
            <a:endParaRPr lang="en-QA" b="1" dirty="0"/>
          </a:p>
        </p:txBody>
      </p:sp>
    </p:spTree>
    <p:extLst>
      <p:ext uri="{BB962C8B-B14F-4D97-AF65-F5344CB8AC3E}">
        <p14:creationId xmlns:p14="http://schemas.microsoft.com/office/powerpoint/2010/main" val="396139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right)">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909300" cy="4351338"/>
          </a:xfrm>
        </p:spPr>
        <p:txBody>
          <a:bodyPr>
            <a:normAutofit/>
          </a:bodyPr>
          <a:lstStyle/>
          <a:p>
            <a:r>
              <a:rPr lang="en-US" dirty="0">
                <a:solidFill>
                  <a:srgbClr val="00B0F0"/>
                </a:solidFill>
              </a:rPr>
              <a:t>A Preamble</a:t>
            </a:r>
            <a:r>
              <a:rPr lang="en-US" dirty="0"/>
              <a:t>: Receiver Operator Characteristic (</a:t>
            </a:r>
            <a:r>
              <a:rPr lang="en-US" b="1" dirty="0"/>
              <a:t>ROC</a:t>
            </a:r>
            <a:r>
              <a:rPr lang="en-US" dirty="0"/>
              <a:t>) and Area Under the Curve (</a:t>
            </a:r>
            <a:r>
              <a:rPr lang="en-US" b="1" dirty="0"/>
              <a:t>AUC</a:t>
            </a:r>
            <a:r>
              <a:rPr lang="en-US" dirty="0"/>
              <a:t>)</a:t>
            </a:r>
          </a:p>
          <a:p>
            <a:endParaRPr lang="en-US" dirty="0"/>
          </a:p>
        </p:txBody>
      </p:sp>
      <p:pic>
        <p:nvPicPr>
          <p:cNvPr id="4" name="Picture 3">
            <a:extLst>
              <a:ext uri="{FF2B5EF4-FFF2-40B4-BE49-F238E27FC236}">
                <a16:creationId xmlns:a16="http://schemas.microsoft.com/office/drawing/2014/main" id="{C7C437D1-6CB8-A645-9AF5-20BD8C386861}"/>
              </a:ext>
            </a:extLst>
          </p:cNvPr>
          <p:cNvPicPr>
            <a:picLocks noChangeAspect="1"/>
          </p:cNvPicPr>
          <p:nvPr/>
        </p:nvPicPr>
        <p:blipFill>
          <a:blip r:embed="rId3"/>
          <a:stretch>
            <a:fillRect/>
          </a:stretch>
        </p:blipFill>
        <p:spPr>
          <a:xfrm>
            <a:off x="3556000" y="3477975"/>
            <a:ext cx="5080000" cy="2603500"/>
          </a:xfrm>
          <a:prstGeom prst="rect">
            <a:avLst/>
          </a:prstGeom>
        </p:spPr>
      </p:pic>
      <p:cxnSp>
        <p:nvCxnSpPr>
          <p:cNvPr id="6" name="Straight Connector 5">
            <a:extLst>
              <a:ext uri="{FF2B5EF4-FFF2-40B4-BE49-F238E27FC236}">
                <a16:creationId xmlns:a16="http://schemas.microsoft.com/office/drawing/2014/main" id="{CB0CAE50-ADCA-F546-93CF-6E149D685548}"/>
              </a:ext>
            </a:extLst>
          </p:cNvPr>
          <p:cNvCxnSpPr/>
          <p:nvPr/>
        </p:nvCxnSpPr>
        <p:spPr>
          <a:xfrm>
            <a:off x="3556000" y="3064431"/>
            <a:ext cx="0" cy="3017044"/>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6524A1-E015-F94A-BD7D-E53C70A8D92C}"/>
              </a:ext>
            </a:extLst>
          </p:cNvPr>
          <p:cNvSpPr txBox="1"/>
          <p:nvPr/>
        </p:nvSpPr>
        <p:spPr>
          <a:xfrm>
            <a:off x="3154850" y="5831503"/>
            <a:ext cx="301686" cy="369332"/>
          </a:xfrm>
          <a:prstGeom prst="rect">
            <a:avLst/>
          </a:prstGeom>
          <a:noFill/>
        </p:spPr>
        <p:txBody>
          <a:bodyPr wrap="none" rtlCol="0">
            <a:spAutoFit/>
          </a:bodyPr>
          <a:lstStyle/>
          <a:p>
            <a:r>
              <a:rPr lang="en-QA" b="1" dirty="0"/>
              <a:t>0</a:t>
            </a:r>
          </a:p>
        </p:txBody>
      </p:sp>
      <p:sp>
        <p:nvSpPr>
          <p:cNvPr id="9" name="TextBox 8">
            <a:extLst>
              <a:ext uri="{FF2B5EF4-FFF2-40B4-BE49-F238E27FC236}">
                <a16:creationId xmlns:a16="http://schemas.microsoft.com/office/drawing/2014/main" id="{7F5EC132-4EBD-604F-A7F8-E333425A5B42}"/>
              </a:ext>
            </a:extLst>
          </p:cNvPr>
          <p:cNvSpPr txBox="1"/>
          <p:nvPr/>
        </p:nvSpPr>
        <p:spPr>
          <a:xfrm>
            <a:off x="3154850" y="3293309"/>
            <a:ext cx="301686" cy="369332"/>
          </a:xfrm>
          <a:prstGeom prst="rect">
            <a:avLst/>
          </a:prstGeom>
          <a:noFill/>
        </p:spPr>
        <p:txBody>
          <a:bodyPr wrap="none" rtlCol="0">
            <a:spAutoFit/>
          </a:bodyPr>
          <a:lstStyle/>
          <a:p>
            <a:r>
              <a:rPr lang="en-QA" b="1" dirty="0"/>
              <a:t>1</a:t>
            </a:r>
          </a:p>
        </p:txBody>
      </p:sp>
      <p:sp>
        <p:nvSpPr>
          <p:cNvPr id="14" name="Oval 13">
            <a:extLst>
              <a:ext uri="{FF2B5EF4-FFF2-40B4-BE49-F238E27FC236}">
                <a16:creationId xmlns:a16="http://schemas.microsoft.com/office/drawing/2014/main" id="{4089B338-40BB-B940-B0CF-CFE592B6C44F}"/>
              </a:ext>
            </a:extLst>
          </p:cNvPr>
          <p:cNvSpPr/>
          <p:nvPr/>
        </p:nvSpPr>
        <p:spPr>
          <a:xfrm>
            <a:off x="619127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5" name="Oval 14">
            <a:extLst>
              <a:ext uri="{FF2B5EF4-FFF2-40B4-BE49-F238E27FC236}">
                <a16:creationId xmlns:a16="http://schemas.microsoft.com/office/drawing/2014/main" id="{ED3C1063-A667-3748-8E13-D3A58025AF44}"/>
              </a:ext>
            </a:extLst>
          </p:cNvPr>
          <p:cNvSpPr/>
          <p:nvPr/>
        </p:nvSpPr>
        <p:spPr>
          <a:xfrm>
            <a:off x="705375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6" name="Oval 15">
            <a:extLst>
              <a:ext uri="{FF2B5EF4-FFF2-40B4-BE49-F238E27FC236}">
                <a16:creationId xmlns:a16="http://schemas.microsoft.com/office/drawing/2014/main" id="{029FD520-DEE6-254F-921F-45BF8B650421}"/>
              </a:ext>
            </a:extLst>
          </p:cNvPr>
          <p:cNvSpPr/>
          <p:nvPr/>
        </p:nvSpPr>
        <p:spPr>
          <a:xfrm>
            <a:off x="7498251"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7" name="Oval 16">
            <a:extLst>
              <a:ext uri="{FF2B5EF4-FFF2-40B4-BE49-F238E27FC236}">
                <a16:creationId xmlns:a16="http://schemas.microsoft.com/office/drawing/2014/main" id="{220D18F6-AFCD-0E41-9FF2-FDBD3F7F6E41}"/>
              </a:ext>
            </a:extLst>
          </p:cNvPr>
          <p:cNvSpPr/>
          <p:nvPr/>
        </p:nvSpPr>
        <p:spPr>
          <a:xfrm>
            <a:off x="7942750"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30" name="Straight Connector 29">
            <a:extLst>
              <a:ext uri="{FF2B5EF4-FFF2-40B4-BE49-F238E27FC236}">
                <a16:creationId xmlns:a16="http://schemas.microsoft.com/office/drawing/2014/main" id="{8B83F2E3-F3DE-D549-A42F-50ABAB412ACB}"/>
              </a:ext>
            </a:extLst>
          </p:cNvPr>
          <p:cNvCxnSpPr/>
          <p:nvPr/>
        </p:nvCxnSpPr>
        <p:spPr>
          <a:xfrm>
            <a:off x="3556000" y="6081475"/>
            <a:ext cx="5080000"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7A5B3D9-941B-5B4C-ACD7-FAA2707A0AC9}"/>
              </a:ext>
            </a:extLst>
          </p:cNvPr>
          <p:cNvSpPr/>
          <p:nvPr/>
        </p:nvSpPr>
        <p:spPr>
          <a:xfrm>
            <a:off x="3816351"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1" name="Oval 10">
            <a:extLst>
              <a:ext uri="{FF2B5EF4-FFF2-40B4-BE49-F238E27FC236}">
                <a16:creationId xmlns:a16="http://schemas.microsoft.com/office/drawing/2014/main" id="{5CFD7DD6-3F1A-AC44-B7CA-D4FDACED0127}"/>
              </a:ext>
            </a:extLst>
          </p:cNvPr>
          <p:cNvSpPr/>
          <p:nvPr/>
        </p:nvSpPr>
        <p:spPr>
          <a:xfrm>
            <a:off x="4337050"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2" name="Oval 11">
            <a:extLst>
              <a:ext uri="{FF2B5EF4-FFF2-40B4-BE49-F238E27FC236}">
                <a16:creationId xmlns:a16="http://schemas.microsoft.com/office/drawing/2014/main" id="{61E3D5A8-4B73-8B46-BCE1-B26D958F88EA}"/>
              </a:ext>
            </a:extLst>
          </p:cNvPr>
          <p:cNvSpPr/>
          <p:nvPr/>
        </p:nvSpPr>
        <p:spPr>
          <a:xfrm>
            <a:off x="4825085"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3" name="Oval 12">
            <a:extLst>
              <a:ext uri="{FF2B5EF4-FFF2-40B4-BE49-F238E27FC236}">
                <a16:creationId xmlns:a16="http://schemas.microsoft.com/office/drawing/2014/main" id="{388CFE35-5B9F-0741-BD81-3E093DDDA363}"/>
              </a:ext>
            </a:extLst>
          </p:cNvPr>
          <p:cNvSpPr/>
          <p:nvPr/>
        </p:nvSpPr>
        <p:spPr>
          <a:xfrm>
            <a:off x="5949950" y="5944831"/>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22" name="TextBox 21">
            <a:extLst>
              <a:ext uri="{FF2B5EF4-FFF2-40B4-BE49-F238E27FC236}">
                <a16:creationId xmlns:a16="http://schemas.microsoft.com/office/drawing/2014/main" id="{5F81DDE8-FED7-C44C-B1F1-E33A6D554D0C}"/>
              </a:ext>
            </a:extLst>
          </p:cNvPr>
          <p:cNvSpPr txBox="1"/>
          <p:nvPr/>
        </p:nvSpPr>
        <p:spPr>
          <a:xfrm>
            <a:off x="7962980" y="6176963"/>
            <a:ext cx="543739" cy="461665"/>
          </a:xfrm>
          <a:prstGeom prst="rect">
            <a:avLst/>
          </a:prstGeom>
          <a:noFill/>
        </p:spPr>
        <p:txBody>
          <a:bodyPr wrap="none" rtlCol="0">
            <a:spAutoFit/>
          </a:bodyPr>
          <a:lstStyle/>
          <a:p>
            <a:r>
              <a:rPr lang="en-QA" sz="2400" b="1" dirty="0"/>
              <a:t>Hb</a:t>
            </a:r>
          </a:p>
        </p:txBody>
      </p:sp>
      <p:sp>
        <p:nvSpPr>
          <p:cNvPr id="24" name="TextBox 23">
            <a:extLst>
              <a:ext uri="{FF2B5EF4-FFF2-40B4-BE49-F238E27FC236}">
                <a16:creationId xmlns:a16="http://schemas.microsoft.com/office/drawing/2014/main" id="{360729F2-93BB-8D42-9D51-43E2BDD9A4EE}"/>
              </a:ext>
            </a:extLst>
          </p:cNvPr>
          <p:cNvSpPr txBox="1"/>
          <p:nvPr/>
        </p:nvSpPr>
        <p:spPr>
          <a:xfrm>
            <a:off x="567603" y="4097239"/>
            <a:ext cx="1974771" cy="707886"/>
          </a:xfrm>
          <a:prstGeom prst="rect">
            <a:avLst/>
          </a:prstGeom>
          <a:noFill/>
        </p:spPr>
        <p:txBody>
          <a:bodyPr wrap="none" rtlCol="0">
            <a:spAutoFit/>
          </a:bodyPr>
          <a:lstStyle/>
          <a:p>
            <a:r>
              <a:rPr lang="en-GB" sz="2000" b="1" dirty="0"/>
              <a:t>What is the best </a:t>
            </a:r>
            <a:br>
              <a:rPr lang="en-GB" sz="2000" b="1" dirty="0"/>
            </a:br>
            <a:r>
              <a:rPr lang="en-GB" sz="2000" b="1" dirty="0"/>
              <a:t>threshold value?</a:t>
            </a:r>
            <a:endParaRPr lang="en-QA" sz="2000" b="1" dirty="0"/>
          </a:p>
        </p:txBody>
      </p:sp>
    </p:spTree>
    <p:extLst>
      <p:ext uri="{BB962C8B-B14F-4D97-AF65-F5344CB8AC3E}">
        <p14:creationId xmlns:p14="http://schemas.microsoft.com/office/powerpoint/2010/main" val="3333419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909300" cy="4351338"/>
          </a:xfrm>
        </p:spPr>
        <p:txBody>
          <a:bodyPr>
            <a:normAutofit/>
          </a:bodyPr>
          <a:lstStyle/>
          <a:p>
            <a:r>
              <a:rPr lang="en-US" dirty="0">
                <a:solidFill>
                  <a:srgbClr val="00B0F0"/>
                </a:solidFill>
              </a:rPr>
              <a:t>A Preamble</a:t>
            </a:r>
            <a:r>
              <a:rPr lang="en-US" dirty="0"/>
              <a:t>: Receiver Operator Characteristic (</a:t>
            </a:r>
            <a:r>
              <a:rPr lang="en-US" b="1" dirty="0"/>
              <a:t>ROC</a:t>
            </a:r>
            <a:r>
              <a:rPr lang="en-US" dirty="0"/>
              <a:t>) and Area Under the Curve (</a:t>
            </a:r>
            <a:r>
              <a:rPr lang="en-US" b="1" dirty="0"/>
              <a:t>AUC</a:t>
            </a:r>
            <a:r>
              <a:rPr lang="en-US" dirty="0"/>
              <a:t>)</a:t>
            </a:r>
          </a:p>
          <a:p>
            <a:endParaRPr lang="en-US" dirty="0"/>
          </a:p>
        </p:txBody>
      </p:sp>
      <p:pic>
        <p:nvPicPr>
          <p:cNvPr id="4" name="Picture 3">
            <a:extLst>
              <a:ext uri="{FF2B5EF4-FFF2-40B4-BE49-F238E27FC236}">
                <a16:creationId xmlns:a16="http://schemas.microsoft.com/office/drawing/2014/main" id="{C7C437D1-6CB8-A645-9AF5-20BD8C386861}"/>
              </a:ext>
            </a:extLst>
          </p:cNvPr>
          <p:cNvPicPr>
            <a:picLocks noChangeAspect="1"/>
          </p:cNvPicPr>
          <p:nvPr/>
        </p:nvPicPr>
        <p:blipFill>
          <a:blip r:embed="rId3"/>
          <a:stretch>
            <a:fillRect/>
          </a:stretch>
        </p:blipFill>
        <p:spPr>
          <a:xfrm>
            <a:off x="3556000" y="3477975"/>
            <a:ext cx="5080000" cy="2603500"/>
          </a:xfrm>
          <a:prstGeom prst="rect">
            <a:avLst/>
          </a:prstGeom>
        </p:spPr>
      </p:pic>
      <p:cxnSp>
        <p:nvCxnSpPr>
          <p:cNvPr id="6" name="Straight Connector 5">
            <a:extLst>
              <a:ext uri="{FF2B5EF4-FFF2-40B4-BE49-F238E27FC236}">
                <a16:creationId xmlns:a16="http://schemas.microsoft.com/office/drawing/2014/main" id="{CB0CAE50-ADCA-F546-93CF-6E149D685548}"/>
              </a:ext>
            </a:extLst>
          </p:cNvPr>
          <p:cNvCxnSpPr/>
          <p:nvPr/>
        </p:nvCxnSpPr>
        <p:spPr>
          <a:xfrm>
            <a:off x="3556000" y="3064431"/>
            <a:ext cx="0" cy="3017044"/>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6524A1-E015-F94A-BD7D-E53C70A8D92C}"/>
              </a:ext>
            </a:extLst>
          </p:cNvPr>
          <p:cNvSpPr txBox="1"/>
          <p:nvPr/>
        </p:nvSpPr>
        <p:spPr>
          <a:xfrm>
            <a:off x="3154850" y="5831503"/>
            <a:ext cx="301686" cy="369332"/>
          </a:xfrm>
          <a:prstGeom prst="rect">
            <a:avLst/>
          </a:prstGeom>
          <a:noFill/>
        </p:spPr>
        <p:txBody>
          <a:bodyPr wrap="none" rtlCol="0">
            <a:spAutoFit/>
          </a:bodyPr>
          <a:lstStyle/>
          <a:p>
            <a:r>
              <a:rPr lang="en-QA" b="1" dirty="0"/>
              <a:t>0</a:t>
            </a:r>
          </a:p>
        </p:txBody>
      </p:sp>
      <p:sp>
        <p:nvSpPr>
          <p:cNvPr id="9" name="TextBox 8">
            <a:extLst>
              <a:ext uri="{FF2B5EF4-FFF2-40B4-BE49-F238E27FC236}">
                <a16:creationId xmlns:a16="http://schemas.microsoft.com/office/drawing/2014/main" id="{7F5EC132-4EBD-604F-A7F8-E333425A5B42}"/>
              </a:ext>
            </a:extLst>
          </p:cNvPr>
          <p:cNvSpPr txBox="1"/>
          <p:nvPr/>
        </p:nvSpPr>
        <p:spPr>
          <a:xfrm>
            <a:off x="3154850" y="3293309"/>
            <a:ext cx="301686" cy="369332"/>
          </a:xfrm>
          <a:prstGeom prst="rect">
            <a:avLst/>
          </a:prstGeom>
          <a:noFill/>
        </p:spPr>
        <p:txBody>
          <a:bodyPr wrap="none" rtlCol="0">
            <a:spAutoFit/>
          </a:bodyPr>
          <a:lstStyle/>
          <a:p>
            <a:r>
              <a:rPr lang="en-QA" b="1" dirty="0"/>
              <a:t>1</a:t>
            </a:r>
          </a:p>
        </p:txBody>
      </p:sp>
      <p:sp>
        <p:nvSpPr>
          <p:cNvPr id="14" name="Oval 13">
            <a:extLst>
              <a:ext uri="{FF2B5EF4-FFF2-40B4-BE49-F238E27FC236}">
                <a16:creationId xmlns:a16="http://schemas.microsoft.com/office/drawing/2014/main" id="{4089B338-40BB-B940-B0CF-CFE592B6C44F}"/>
              </a:ext>
            </a:extLst>
          </p:cNvPr>
          <p:cNvSpPr/>
          <p:nvPr/>
        </p:nvSpPr>
        <p:spPr>
          <a:xfrm>
            <a:off x="619127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5" name="Oval 14">
            <a:extLst>
              <a:ext uri="{FF2B5EF4-FFF2-40B4-BE49-F238E27FC236}">
                <a16:creationId xmlns:a16="http://schemas.microsoft.com/office/drawing/2014/main" id="{ED3C1063-A667-3748-8E13-D3A58025AF44}"/>
              </a:ext>
            </a:extLst>
          </p:cNvPr>
          <p:cNvSpPr/>
          <p:nvPr/>
        </p:nvSpPr>
        <p:spPr>
          <a:xfrm>
            <a:off x="705375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6" name="Oval 15">
            <a:extLst>
              <a:ext uri="{FF2B5EF4-FFF2-40B4-BE49-F238E27FC236}">
                <a16:creationId xmlns:a16="http://schemas.microsoft.com/office/drawing/2014/main" id="{029FD520-DEE6-254F-921F-45BF8B650421}"/>
              </a:ext>
            </a:extLst>
          </p:cNvPr>
          <p:cNvSpPr/>
          <p:nvPr/>
        </p:nvSpPr>
        <p:spPr>
          <a:xfrm>
            <a:off x="7498251"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7" name="Oval 16">
            <a:extLst>
              <a:ext uri="{FF2B5EF4-FFF2-40B4-BE49-F238E27FC236}">
                <a16:creationId xmlns:a16="http://schemas.microsoft.com/office/drawing/2014/main" id="{220D18F6-AFCD-0E41-9FF2-FDBD3F7F6E41}"/>
              </a:ext>
            </a:extLst>
          </p:cNvPr>
          <p:cNvSpPr/>
          <p:nvPr/>
        </p:nvSpPr>
        <p:spPr>
          <a:xfrm>
            <a:off x="7942750"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30" name="Straight Connector 29">
            <a:extLst>
              <a:ext uri="{FF2B5EF4-FFF2-40B4-BE49-F238E27FC236}">
                <a16:creationId xmlns:a16="http://schemas.microsoft.com/office/drawing/2014/main" id="{8B83F2E3-F3DE-D549-A42F-50ABAB412ACB}"/>
              </a:ext>
            </a:extLst>
          </p:cNvPr>
          <p:cNvCxnSpPr/>
          <p:nvPr/>
        </p:nvCxnSpPr>
        <p:spPr>
          <a:xfrm>
            <a:off x="3556000" y="6081475"/>
            <a:ext cx="5080000"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7A5B3D9-941B-5B4C-ACD7-FAA2707A0AC9}"/>
              </a:ext>
            </a:extLst>
          </p:cNvPr>
          <p:cNvSpPr/>
          <p:nvPr/>
        </p:nvSpPr>
        <p:spPr>
          <a:xfrm>
            <a:off x="3816351"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1" name="Oval 10">
            <a:extLst>
              <a:ext uri="{FF2B5EF4-FFF2-40B4-BE49-F238E27FC236}">
                <a16:creationId xmlns:a16="http://schemas.microsoft.com/office/drawing/2014/main" id="{5CFD7DD6-3F1A-AC44-B7CA-D4FDACED0127}"/>
              </a:ext>
            </a:extLst>
          </p:cNvPr>
          <p:cNvSpPr/>
          <p:nvPr/>
        </p:nvSpPr>
        <p:spPr>
          <a:xfrm>
            <a:off x="4337050"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2" name="Oval 11">
            <a:extLst>
              <a:ext uri="{FF2B5EF4-FFF2-40B4-BE49-F238E27FC236}">
                <a16:creationId xmlns:a16="http://schemas.microsoft.com/office/drawing/2014/main" id="{61E3D5A8-4B73-8B46-BCE1-B26D958F88EA}"/>
              </a:ext>
            </a:extLst>
          </p:cNvPr>
          <p:cNvSpPr/>
          <p:nvPr/>
        </p:nvSpPr>
        <p:spPr>
          <a:xfrm>
            <a:off x="4825085"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3" name="Oval 12">
            <a:extLst>
              <a:ext uri="{FF2B5EF4-FFF2-40B4-BE49-F238E27FC236}">
                <a16:creationId xmlns:a16="http://schemas.microsoft.com/office/drawing/2014/main" id="{388CFE35-5B9F-0741-BD81-3E093DDDA363}"/>
              </a:ext>
            </a:extLst>
          </p:cNvPr>
          <p:cNvSpPr/>
          <p:nvPr/>
        </p:nvSpPr>
        <p:spPr>
          <a:xfrm>
            <a:off x="5949950" y="5944831"/>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22" name="TextBox 21">
            <a:extLst>
              <a:ext uri="{FF2B5EF4-FFF2-40B4-BE49-F238E27FC236}">
                <a16:creationId xmlns:a16="http://schemas.microsoft.com/office/drawing/2014/main" id="{5F81DDE8-FED7-C44C-B1F1-E33A6D554D0C}"/>
              </a:ext>
            </a:extLst>
          </p:cNvPr>
          <p:cNvSpPr txBox="1"/>
          <p:nvPr/>
        </p:nvSpPr>
        <p:spPr>
          <a:xfrm>
            <a:off x="7962980" y="6176963"/>
            <a:ext cx="543739" cy="461665"/>
          </a:xfrm>
          <a:prstGeom prst="rect">
            <a:avLst/>
          </a:prstGeom>
          <a:noFill/>
        </p:spPr>
        <p:txBody>
          <a:bodyPr wrap="none" rtlCol="0">
            <a:spAutoFit/>
          </a:bodyPr>
          <a:lstStyle/>
          <a:p>
            <a:r>
              <a:rPr lang="en-QA" sz="2400" b="1" dirty="0"/>
              <a:t>Hb</a:t>
            </a:r>
          </a:p>
        </p:txBody>
      </p:sp>
      <p:sp>
        <p:nvSpPr>
          <p:cNvPr id="24" name="TextBox 23">
            <a:extLst>
              <a:ext uri="{FF2B5EF4-FFF2-40B4-BE49-F238E27FC236}">
                <a16:creationId xmlns:a16="http://schemas.microsoft.com/office/drawing/2014/main" id="{360729F2-93BB-8D42-9D51-43E2BDD9A4EE}"/>
              </a:ext>
            </a:extLst>
          </p:cNvPr>
          <p:cNvSpPr txBox="1"/>
          <p:nvPr/>
        </p:nvSpPr>
        <p:spPr>
          <a:xfrm>
            <a:off x="567603" y="3741639"/>
            <a:ext cx="3056093" cy="1938992"/>
          </a:xfrm>
          <a:prstGeom prst="rect">
            <a:avLst/>
          </a:prstGeom>
          <a:noFill/>
        </p:spPr>
        <p:txBody>
          <a:bodyPr wrap="none" rtlCol="0">
            <a:spAutoFit/>
          </a:bodyPr>
          <a:lstStyle/>
          <a:p>
            <a:r>
              <a:rPr lang="en-GB" sz="2000" b="1" dirty="0"/>
              <a:t>We can consider many </a:t>
            </a:r>
          </a:p>
          <a:p>
            <a:r>
              <a:rPr lang="en-GB" sz="2000" b="1" dirty="0"/>
              <a:t>threshold values and </a:t>
            </a:r>
          </a:p>
          <a:p>
            <a:r>
              <a:rPr lang="en-GB" sz="2000" b="1" dirty="0"/>
              <a:t>compute the </a:t>
            </a:r>
            <a:r>
              <a:rPr lang="en-GB" sz="2000" b="1" dirty="0">
                <a:solidFill>
                  <a:srgbClr val="92D050"/>
                </a:solidFill>
              </a:rPr>
              <a:t>sensitivity</a:t>
            </a:r>
            <a:r>
              <a:rPr lang="en-GB" sz="2000" b="1" dirty="0"/>
              <a:t> </a:t>
            </a:r>
            <a:br>
              <a:rPr lang="en-GB" sz="2000" b="1" dirty="0"/>
            </a:br>
            <a:r>
              <a:rPr lang="en-GB" sz="2000" b="1" dirty="0"/>
              <a:t>and </a:t>
            </a:r>
            <a:r>
              <a:rPr lang="en-GB" sz="2000" b="1" dirty="0">
                <a:solidFill>
                  <a:srgbClr val="0070C0"/>
                </a:solidFill>
              </a:rPr>
              <a:t>specificity</a:t>
            </a:r>
            <a:r>
              <a:rPr lang="en-GB" sz="2000" b="1" dirty="0"/>
              <a:t> </a:t>
            </a:r>
            <a:br>
              <a:rPr lang="en-GB" sz="2000" b="1" dirty="0"/>
            </a:br>
            <a:r>
              <a:rPr lang="en-GB" sz="2000" b="1" dirty="0"/>
              <a:t>(or alternatively </a:t>
            </a:r>
            <a:r>
              <a:rPr lang="en-GB" sz="2000" b="1" dirty="0">
                <a:solidFill>
                  <a:srgbClr val="FFC000"/>
                </a:solidFill>
              </a:rPr>
              <a:t>precision</a:t>
            </a:r>
            <a:r>
              <a:rPr lang="en-GB" sz="2000" b="1" dirty="0"/>
              <a:t>) </a:t>
            </a:r>
            <a:br>
              <a:rPr lang="en-GB" sz="2000" b="1" dirty="0"/>
            </a:br>
            <a:r>
              <a:rPr lang="en-GB" sz="2000" b="1" dirty="0"/>
              <a:t>per each value</a:t>
            </a:r>
            <a:endParaRPr lang="en-QA" sz="2000" b="1" dirty="0"/>
          </a:p>
        </p:txBody>
      </p:sp>
    </p:spTree>
    <p:extLst>
      <p:ext uri="{BB962C8B-B14F-4D97-AF65-F5344CB8AC3E}">
        <p14:creationId xmlns:p14="http://schemas.microsoft.com/office/powerpoint/2010/main" val="3603729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909300" cy="4351338"/>
          </a:xfrm>
        </p:spPr>
        <p:txBody>
          <a:bodyPr>
            <a:normAutofit/>
          </a:bodyPr>
          <a:lstStyle/>
          <a:p>
            <a:r>
              <a:rPr lang="en-US" dirty="0">
                <a:solidFill>
                  <a:srgbClr val="00B0F0"/>
                </a:solidFill>
              </a:rPr>
              <a:t>A Preamble</a:t>
            </a:r>
            <a:r>
              <a:rPr lang="en-US" dirty="0"/>
              <a:t>: Receiver Operator Characteristic (</a:t>
            </a:r>
            <a:r>
              <a:rPr lang="en-US" b="1" dirty="0"/>
              <a:t>ROC</a:t>
            </a:r>
            <a:r>
              <a:rPr lang="en-US" dirty="0"/>
              <a:t>) and Area Under the Curve (</a:t>
            </a:r>
            <a:r>
              <a:rPr lang="en-US" b="1" dirty="0"/>
              <a:t>AUC</a:t>
            </a:r>
            <a:r>
              <a:rPr lang="en-US" dirty="0"/>
              <a:t>)</a:t>
            </a:r>
          </a:p>
          <a:p>
            <a:endParaRPr lang="en-US" dirty="0"/>
          </a:p>
        </p:txBody>
      </p:sp>
      <p:pic>
        <p:nvPicPr>
          <p:cNvPr id="4" name="Picture 3">
            <a:extLst>
              <a:ext uri="{FF2B5EF4-FFF2-40B4-BE49-F238E27FC236}">
                <a16:creationId xmlns:a16="http://schemas.microsoft.com/office/drawing/2014/main" id="{C7C437D1-6CB8-A645-9AF5-20BD8C386861}"/>
              </a:ext>
            </a:extLst>
          </p:cNvPr>
          <p:cNvPicPr>
            <a:picLocks noChangeAspect="1"/>
          </p:cNvPicPr>
          <p:nvPr/>
        </p:nvPicPr>
        <p:blipFill>
          <a:blip r:embed="rId3"/>
          <a:stretch>
            <a:fillRect/>
          </a:stretch>
        </p:blipFill>
        <p:spPr>
          <a:xfrm>
            <a:off x="3556000" y="3477975"/>
            <a:ext cx="5080000" cy="2603500"/>
          </a:xfrm>
          <a:prstGeom prst="rect">
            <a:avLst/>
          </a:prstGeom>
        </p:spPr>
      </p:pic>
      <p:cxnSp>
        <p:nvCxnSpPr>
          <p:cNvPr id="6" name="Straight Connector 5">
            <a:extLst>
              <a:ext uri="{FF2B5EF4-FFF2-40B4-BE49-F238E27FC236}">
                <a16:creationId xmlns:a16="http://schemas.microsoft.com/office/drawing/2014/main" id="{CB0CAE50-ADCA-F546-93CF-6E149D685548}"/>
              </a:ext>
            </a:extLst>
          </p:cNvPr>
          <p:cNvCxnSpPr/>
          <p:nvPr/>
        </p:nvCxnSpPr>
        <p:spPr>
          <a:xfrm>
            <a:off x="3556000" y="3064431"/>
            <a:ext cx="0" cy="3017044"/>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6524A1-E015-F94A-BD7D-E53C70A8D92C}"/>
              </a:ext>
            </a:extLst>
          </p:cNvPr>
          <p:cNvSpPr txBox="1"/>
          <p:nvPr/>
        </p:nvSpPr>
        <p:spPr>
          <a:xfrm>
            <a:off x="3154850" y="5831503"/>
            <a:ext cx="301686" cy="369332"/>
          </a:xfrm>
          <a:prstGeom prst="rect">
            <a:avLst/>
          </a:prstGeom>
          <a:noFill/>
        </p:spPr>
        <p:txBody>
          <a:bodyPr wrap="none" rtlCol="0">
            <a:spAutoFit/>
          </a:bodyPr>
          <a:lstStyle/>
          <a:p>
            <a:r>
              <a:rPr lang="en-QA" b="1" dirty="0"/>
              <a:t>0</a:t>
            </a:r>
          </a:p>
        </p:txBody>
      </p:sp>
      <p:sp>
        <p:nvSpPr>
          <p:cNvPr id="9" name="TextBox 8">
            <a:extLst>
              <a:ext uri="{FF2B5EF4-FFF2-40B4-BE49-F238E27FC236}">
                <a16:creationId xmlns:a16="http://schemas.microsoft.com/office/drawing/2014/main" id="{7F5EC132-4EBD-604F-A7F8-E333425A5B42}"/>
              </a:ext>
            </a:extLst>
          </p:cNvPr>
          <p:cNvSpPr txBox="1"/>
          <p:nvPr/>
        </p:nvSpPr>
        <p:spPr>
          <a:xfrm>
            <a:off x="3154850" y="3293309"/>
            <a:ext cx="301686" cy="369332"/>
          </a:xfrm>
          <a:prstGeom prst="rect">
            <a:avLst/>
          </a:prstGeom>
          <a:noFill/>
        </p:spPr>
        <p:txBody>
          <a:bodyPr wrap="none" rtlCol="0">
            <a:spAutoFit/>
          </a:bodyPr>
          <a:lstStyle/>
          <a:p>
            <a:r>
              <a:rPr lang="en-QA" b="1" dirty="0"/>
              <a:t>1</a:t>
            </a:r>
          </a:p>
        </p:txBody>
      </p:sp>
      <p:sp>
        <p:nvSpPr>
          <p:cNvPr id="14" name="Oval 13">
            <a:extLst>
              <a:ext uri="{FF2B5EF4-FFF2-40B4-BE49-F238E27FC236}">
                <a16:creationId xmlns:a16="http://schemas.microsoft.com/office/drawing/2014/main" id="{4089B338-40BB-B940-B0CF-CFE592B6C44F}"/>
              </a:ext>
            </a:extLst>
          </p:cNvPr>
          <p:cNvSpPr/>
          <p:nvPr/>
        </p:nvSpPr>
        <p:spPr>
          <a:xfrm>
            <a:off x="619127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5" name="Oval 14">
            <a:extLst>
              <a:ext uri="{FF2B5EF4-FFF2-40B4-BE49-F238E27FC236}">
                <a16:creationId xmlns:a16="http://schemas.microsoft.com/office/drawing/2014/main" id="{ED3C1063-A667-3748-8E13-D3A58025AF44}"/>
              </a:ext>
            </a:extLst>
          </p:cNvPr>
          <p:cNvSpPr/>
          <p:nvPr/>
        </p:nvSpPr>
        <p:spPr>
          <a:xfrm>
            <a:off x="705375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6" name="Oval 15">
            <a:extLst>
              <a:ext uri="{FF2B5EF4-FFF2-40B4-BE49-F238E27FC236}">
                <a16:creationId xmlns:a16="http://schemas.microsoft.com/office/drawing/2014/main" id="{029FD520-DEE6-254F-921F-45BF8B650421}"/>
              </a:ext>
            </a:extLst>
          </p:cNvPr>
          <p:cNvSpPr/>
          <p:nvPr/>
        </p:nvSpPr>
        <p:spPr>
          <a:xfrm>
            <a:off x="7498251"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7" name="Oval 16">
            <a:extLst>
              <a:ext uri="{FF2B5EF4-FFF2-40B4-BE49-F238E27FC236}">
                <a16:creationId xmlns:a16="http://schemas.microsoft.com/office/drawing/2014/main" id="{220D18F6-AFCD-0E41-9FF2-FDBD3F7F6E41}"/>
              </a:ext>
            </a:extLst>
          </p:cNvPr>
          <p:cNvSpPr/>
          <p:nvPr/>
        </p:nvSpPr>
        <p:spPr>
          <a:xfrm>
            <a:off x="7942750"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30" name="Straight Connector 29">
            <a:extLst>
              <a:ext uri="{FF2B5EF4-FFF2-40B4-BE49-F238E27FC236}">
                <a16:creationId xmlns:a16="http://schemas.microsoft.com/office/drawing/2014/main" id="{8B83F2E3-F3DE-D549-A42F-50ABAB412ACB}"/>
              </a:ext>
            </a:extLst>
          </p:cNvPr>
          <p:cNvCxnSpPr/>
          <p:nvPr/>
        </p:nvCxnSpPr>
        <p:spPr>
          <a:xfrm>
            <a:off x="3556000" y="6081475"/>
            <a:ext cx="5080000"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7A5B3D9-941B-5B4C-ACD7-FAA2707A0AC9}"/>
              </a:ext>
            </a:extLst>
          </p:cNvPr>
          <p:cNvSpPr/>
          <p:nvPr/>
        </p:nvSpPr>
        <p:spPr>
          <a:xfrm>
            <a:off x="3816351"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1" name="Oval 10">
            <a:extLst>
              <a:ext uri="{FF2B5EF4-FFF2-40B4-BE49-F238E27FC236}">
                <a16:creationId xmlns:a16="http://schemas.microsoft.com/office/drawing/2014/main" id="{5CFD7DD6-3F1A-AC44-B7CA-D4FDACED0127}"/>
              </a:ext>
            </a:extLst>
          </p:cNvPr>
          <p:cNvSpPr/>
          <p:nvPr/>
        </p:nvSpPr>
        <p:spPr>
          <a:xfrm>
            <a:off x="4337050"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2" name="Oval 11">
            <a:extLst>
              <a:ext uri="{FF2B5EF4-FFF2-40B4-BE49-F238E27FC236}">
                <a16:creationId xmlns:a16="http://schemas.microsoft.com/office/drawing/2014/main" id="{61E3D5A8-4B73-8B46-BCE1-B26D958F88EA}"/>
              </a:ext>
            </a:extLst>
          </p:cNvPr>
          <p:cNvSpPr/>
          <p:nvPr/>
        </p:nvSpPr>
        <p:spPr>
          <a:xfrm>
            <a:off x="4825085"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3" name="Oval 12">
            <a:extLst>
              <a:ext uri="{FF2B5EF4-FFF2-40B4-BE49-F238E27FC236}">
                <a16:creationId xmlns:a16="http://schemas.microsoft.com/office/drawing/2014/main" id="{388CFE35-5B9F-0741-BD81-3E093DDDA363}"/>
              </a:ext>
            </a:extLst>
          </p:cNvPr>
          <p:cNvSpPr/>
          <p:nvPr/>
        </p:nvSpPr>
        <p:spPr>
          <a:xfrm>
            <a:off x="5949950" y="5944831"/>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22" name="TextBox 21">
            <a:extLst>
              <a:ext uri="{FF2B5EF4-FFF2-40B4-BE49-F238E27FC236}">
                <a16:creationId xmlns:a16="http://schemas.microsoft.com/office/drawing/2014/main" id="{5F81DDE8-FED7-C44C-B1F1-E33A6D554D0C}"/>
              </a:ext>
            </a:extLst>
          </p:cNvPr>
          <p:cNvSpPr txBox="1"/>
          <p:nvPr/>
        </p:nvSpPr>
        <p:spPr>
          <a:xfrm>
            <a:off x="7962980" y="6176963"/>
            <a:ext cx="543739" cy="461665"/>
          </a:xfrm>
          <a:prstGeom prst="rect">
            <a:avLst/>
          </a:prstGeom>
          <a:noFill/>
        </p:spPr>
        <p:txBody>
          <a:bodyPr wrap="none" rtlCol="0">
            <a:spAutoFit/>
          </a:bodyPr>
          <a:lstStyle/>
          <a:p>
            <a:r>
              <a:rPr lang="en-QA" sz="2400" b="1" dirty="0"/>
              <a:t>Hb</a:t>
            </a:r>
          </a:p>
        </p:txBody>
      </p:sp>
      <p:sp>
        <p:nvSpPr>
          <p:cNvPr id="19" name="TextBox 18">
            <a:extLst>
              <a:ext uri="{FF2B5EF4-FFF2-40B4-BE49-F238E27FC236}">
                <a16:creationId xmlns:a16="http://schemas.microsoft.com/office/drawing/2014/main" id="{68DEE2A3-F170-9D42-BBEF-905C910E51B9}"/>
              </a:ext>
            </a:extLst>
          </p:cNvPr>
          <p:cNvSpPr txBox="1"/>
          <p:nvPr/>
        </p:nvSpPr>
        <p:spPr>
          <a:xfrm>
            <a:off x="567603" y="3741639"/>
            <a:ext cx="2981201" cy="1323439"/>
          </a:xfrm>
          <a:prstGeom prst="rect">
            <a:avLst/>
          </a:prstGeom>
          <a:noFill/>
        </p:spPr>
        <p:txBody>
          <a:bodyPr wrap="none" rtlCol="0">
            <a:spAutoFit/>
          </a:bodyPr>
          <a:lstStyle/>
          <a:p>
            <a:r>
              <a:rPr lang="en-GB" sz="2000" b="1" dirty="0"/>
              <a:t>Afterwards, we can </a:t>
            </a:r>
            <a:br>
              <a:rPr lang="en-GB" sz="2000" b="1" dirty="0"/>
            </a:br>
            <a:r>
              <a:rPr lang="en-GB" sz="2000" b="1" dirty="0"/>
              <a:t>summarize all the results</a:t>
            </a:r>
            <a:br>
              <a:rPr lang="en-GB" sz="2000" b="1" dirty="0"/>
            </a:br>
            <a:r>
              <a:rPr lang="en-GB" sz="2000" b="1" dirty="0"/>
              <a:t>under all the threshold </a:t>
            </a:r>
          </a:p>
          <a:p>
            <a:r>
              <a:rPr lang="en-GB" sz="2000" b="1" dirty="0"/>
              <a:t>values using an ROC graph</a:t>
            </a:r>
            <a:endParaRPr lang="en-QA" sz="2000" b="1" dirty="0"/>
          </a:p>
        </p:txBody>
      </p:sp>
    </p:spTree>
    <p:extLst>
      <p:ext uri="{BB962C8B-B14F-4D97-AF65-F5344CB8AC3E}">
        <p14:creationId xmlns:p14="http://schemas.microsoft.com/office/powerpoint/2010/main" val="553554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909300" cy="4351338"/>
          </a:xfrm>
        </p:spPr>
        <p:txBody>
          <a:bodyPr>
            <a:normAutofit/>
          </a:bodyPr>
          <a:lstStyle/>
          <a:p>
            <a:r>
              <a:rPr lang="en-US" dirty="0">
                <a:solidFill>
                  <a:srgbClr val="00B0F0"/>
                </a:solidFill>
              </a:rPr>
              <a:t>A Preamble</a:t>
            </a:r>
            <a:r>
              <a:rPr lang="en-US" dirty="0"/>
              <a:t>: Receiver Operator Characteristic (</a:t>
            </a:r>
            <a:r>
              <a:rPr lang="en-US" b="1" dirty="0"/>
              <a:t>ROC</a:t>
            </a:r>
            <a:r>
              <a:rPr lang="en-US" dirty="0"/>
              <a:t>) and Area Under the Curve (</a:t>
            </a:r>
            <a:r>
              <a:rPr lang="en-US" b="1" dirty="0"/>
              <a:t>AUC</a:t>
            </a:r>
            <a:r>
              <a:rPr lang="en-US" dirty="0"/>
              <a:t>)</a:t>
            </a:r>
          </a:p>
          <a:p>
            <a:endParaRPr lang="en-US" dirty="0"/>
          </a:p>
        </p:txBody>
      </p:sp>
      <p:grpSp>
        <p:nvGrpSpPr>
          <p:cNvPr id="21" name="Group 20">
            <a:extLst>
              <a:ext uri="{FF2B5EF4-FFF2-40B4-BE49-F238E27FC236}">
                <a16:creationId xmlns:a16="http://schemas.microsoft.com/office/drawing/2014/main" id="{8159A006-1A46-1545-9E25-1D56674A2644}"/>
              </a:ext>
            </a:extLst>
          </p:cNvPr>
          <p:cNvGrpSpPr/>
          <p:nvPr/>
        </p:nvGrpSpPr>
        <p:grpSpPr>
          <a:xfrm>
            <a:off x="5641848" y="2968258"/>
            <a:ext cx="3771900" cy="2616200"/>
            <a:chOff x="5384800" y="2794000"/>
            <a:chExt cx="3771900" cy="2616200"/>
          </a:xfrm>
        </p:grpSpPr>
        <p:cxnSp>
          <p:nvCxnSpPr>
            <p:cNvPr id="7" name="Straight Arrow Connector 6">
              <a:extLst>
                <a:ext uri="{FF2B5EF4-FFF2-40B4-BE49-F238E27FC236}">
                  <a16:creationId xmlns:a16="http://schemas.microsoft.com/office/drawing/2014/main" id="{39718ACB-1E5C-9D4A-9C04-50DA842A24E6}"/>
                </a:ext>
              </a:extLst>
            </p:cNvPr>
            <p:cNvCxnSpPr/>
            <p:nvPr/>
          </p:nvCxnSpPr>
          <p:spPr>
            <a:xfrm flipV="1">
              <a:off x="5384800" y="2794000"/>
              <a:ext cx="0" cy="26035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B01DEC8-10FF-9D49-B686-977F64371815}"/>
                </a:ext>
              </a:extLst>
            </p:cNvPr>
            <p:cNvCxnSpPr>
              <a:cxnSpLocks/>
            </p:cNvCxnSpPr>
            <p:nvPr/>
          </p:nvCxnSpPr>
          <p:spPr>
            <a:xfrm flipV="1">
              <a:off x="5384800" y="5397500"/>
              <a:ext cx="3771900" cy="127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50FF4566-7FAB-9A4C-B803-170F2028E1B9}"/>
              </a:ext>
            </a:extLst>
          </p:cNvPr>
          <p:cNvSpPr txBox="1"/>
          <p:nvPr/>
        </p:nvSpPr>
        <p:spPr>
          <a:xfrm>
            <a:off x="3651682" y="3946842"/>
            <a:ext cx="1854867" cy="646331"/>
          </a:xfrm>
          <a:prstGeom prst="rect">
            <a:avLst/>
          </a:prstGeom>
          <a:noFill/>
        </p:spPr>
        <p:txBody>
          <a:bodyPr wrap="none" rtlCol="0">
            <a:spAutoFit/>
          </a:bodyPr>
          <a:lstStyle/>
          <a:p>
            <a:pPr algn="ctr"/>
            <a:r>
              <a:rPr lang="en-QA" dirty="0"/>
              <a:t>True Positive Rate</a:t>
            </a:r>
          </a:p>
          <a:p>
            <a:pPr algn="ctr"/>
            <a:r>
              <a:rPr lang="en-QA" dirty="0"/>
              <a:t>(</a:t>
            </a:r>
            <a:r>
              <a:rPr lang="en-QA" b="1" dirty="0">
                <a:solidFill>
                  <a:srgbClr val="92D050"/>
                </a:solidFill>
              </a:rPr>
              <a:t>Sensitivity</a:t>
            </a:r>
            <a:r>
              <a:rPr lang="en-QA" dirty="0"/>
              <a:t>)</a:t>
            </a:r>
          </a:p>
        </p:txBody>
      </p:sp>
      <p:sp>
        <p:nvSpPr>
          <p:cNvPr id="26" name="TextBox 25">
            <a:extLst>
              <a:ext uri="{FF2B5EF4-FFF2-40B4-BE49-F238E27FC236}">
                <a16:creationId xmlns:a16="http://schemas.microsoft.com/office/drawing/2014/main" id="{7B136736-7A81-2D43-9CA0-32329801E214}"/>
              </a:ext>
            </a:extLst>
          </p:cNvPr>
          <p:cNvSpPr txBox="1"/>
          <p:nvPr/>
        </p:nvSpPr>
        <p:spPr>
          <a:xfrm>
            <a:off x="6573884" y="5665569"/>
            <a:ext cx="1907831" cy="646331"/>
          </a:xfrm>
          <a:prstGeom prst="rect">
            <a:avLst/>
          </a:prstGeom>
          <a:noFill/>
        </p:spPr>
        <p:txBody>
          <a:bodyPr wrap="none" rtlCol="0">
            <a:spAutoFit/>
          </a:bodyPr>
          <a:lstStyle/>
          <a:p>
            <a:pPr algn="ctr"/>
            <a:r>
              <a:rPr lang="en-QA" dirty="0"/>
              <a:t>False Positive Rate</a:t>
            </a:r>
          </a:p>
          <a:p>
            <a:pPr algn="ctr"/>
            <a:r>
              <a:rPr lang="en-QA" dirty="0"/>
              <a:t>(1- </a:t>
            </a:r>
            <a:r>
              <a:rPr lang="en-QA" b="1" dirty="0">
                <a:solidFill>
                  <a:srgbClr val="0070C0"/>
                </a:solidFill>
              </a:rPr>
              <a:t>Specificity</a:t>
            </a:r>
            <a:r>
              <a:rPr lang="en-QA" dirty="0"/>
              <a:t>)</a:t>
            </a:r>
          </a:p>
        </p:txBody>
      </p:sp>
      <p:sp>
        <p:nvSpPr>
          <p:cNvPr id="27" name="Oval 26">
            <a:extLst>
              <a:ext uri="{FF2B5EF4-FFF2-40B4-BE49-F238E27FC236}">
                <a16:creationId xmlns:a16="http://schemas.microsoft.com/office/drawing/2014/main" id="{BAFB92DE-8A53-1047-9DCC-65FA61DF4B1F}"/>
              </a:ext>
            </a:extLst>
          </p:cNvPr>
          <p:cNvSpPr/>
          <p:nvPr/>
        </p:nvSpPr>
        <p:spPr>
          <a:xfrm>
            <a:off x="9230148" y="2967616"/>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28" name="Oval 27">
            <a:extLst>
              <a:ext uri="{FF2B5EF4-FFF2-40B4-BE49-F238E27FC236}">
                <a16:creationId xmlns:a16="http://schemas.microsoft.com/office/drawing/2014/main" id="{AF3B2846-C992-1040-8A16-62AC2A6F8911}"/>
              </a:ext>
            </a:extLst>
          </p:cNvPr>
          <p:cNvSpPr/>
          <p:nvPr/>
        </p:nvSpPr>
        <p:spPr>
          <a:xfrm>
            <a:off x="5594095" y="5400858"/>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29" name="Oval 28">
            <a:extLst>
              <a:ext uri="{FF2B5EF4-FFF2-40B4-BE49-F238E27FC236}">
                <a16:creationId xmlns:a16="http://schemas.microsoft.com/office/drawing/2014/main" id="{CC7059ED-EDAC-9648-99EE-E0BD5C363376}"/>
              </a:ext>
            </a:extLst>
          </p:cNvPr>
          <p:cNvSpPr/>
          <p:nvPr/>
        </p:nvSpPr>
        <p:spPr>
          <a:xfrm>
            <a:off x="8784398" y="2967616"/>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1" name="Oval 30">
            <a:extLst>
              <a:ext uri="{FF2B5EF4-FFF2-40B4-BE49-F238E27FC236}">
                <a16:creationId xmlns:a16="http://schemas.microsoft.com/office/drawing/2014/main" id="{B713D541-E526-A74B-9689-A1AF32921B30}"/>
              </a:ext>
            </a:extLst>
          </p:cNvPr>
          <p:cNvSpPr/>
          <p:nvPr/>
        </p:nvSpPr>
        <p:spPr>
          <a:xfrm>
            <a:off x="8099848" y="2967616"/>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2" name="Oval 31">
            <a:extLst>
              <a:ext uri="{FF2B5EF4-FFF2-40B4-BE49-F238E27FC236}">
                <a16:creationId xmlns:a16="http://schemas.microsoft.com/office/drawing/2014/main" id="{BFCAE9A7-16EF-C94B-B1A0-411564E06128}"/>
              </a:ext>
            </a:extLst>
          </p:cNvPr>
          <p:cNvSpPr/>
          <p:nvPr/>
        </p:nvSpPr>
        <p:spPr>
          <a:xfrm>
            <a:off x="6786496" y="3763242"/>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3" name="Oval 32">
            <a:extLst>
              <a:ext uri="{FF2B5EF4-FFF2-40B4-BE49-F238E27FC236}">
                <a16:creationId xmlns:a16="http://schemas.microsoft.com/office/drawing/2014/main" id="{9A6EDF88-9443-5F44-8B3A-7AE645C9DE31}"/>
              </a:ext>
            </a:extLst>
          </p:cNvPr>
          <p:cNvSpPr/>
          <p:nvPr/>
        </p:nvSpPr>
        <p:spPr>
          <a:xfrm>
            <a:off x="6103448" y="3763242"/>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4" name="Oval 33">
            <a:extLst>
              <a:ext uri="{FF2B5EF4-FFF2-40B4-BE49-F238E27FC236}">
                <a16:creationId xmlns:a16="http://schemas.microsoft.com/office/drawing/2014/main" id="{29924C58-6956-1B4B-BE3E-556A45005A80}"/>
              </a:ext>
            </a:extLst>
          </p:cNvPr>
          <p:cNvSpPr/>
          <p:nvPr/>
        </p:nvSpPr>
        <p:spPr>
          <a:xfrm>
            <a:off x="5550048" y="3763242"/>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5" name="Oval 34">
            <a:extLst>
              <a:ext uri="{FF2B5EF4-FFF2-40B4-BE49-F238E27FC236}">
                <a16:creationId xmlns:a16="http://schemas.microsoft.com/office/drawing/2014/main" id="{A8BE215F-BBE1-1E40-852F-65950F5BC5F5}"/>
              </a:ext>
            </a:extLst>
          </p:cNvPr>
          <p:cNvSpPr/>
          <p:nvPr/>
        </p:nvSpPr>
        <p:spPr>
          <a:xfrm>
            <a:off x="5544796" y="4554142"/>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6" name="TextBox 35">
            <a:extLst>
              <a:ext uri="{FF2B5EF4-FFF2-40B4-BE49-F238E27FC236}">
                <a16:creationId xmlns:a16="http://schemas.microsoft.com/office/drawing/2014/main" id="{D1313D7D-346E-E14D-A2F1-E1C7EB87AD5D}"/>
              </a:ext>
            </a:extLst>
          </p:cNvPr>
          <p:cNvSpPr txBox="1"/>
          <p:nvPr/>
        </p:nvSpPr>
        <p:spPr>
          <a:xfrm>
            <a:off x="567603" y="3741639"/>
            <a:ext cx="2981201" cy="1323439"/>
          </a:xfrm>
          <a:prstGeom prst="rect">
            <a:avLst/>
          </a:prstGeom>
          <a:noFill/>
        </p:spPr>
        <p:txBody>
          <a:bodyPr wrap="none" rtlCol="0">
            <a:spAutoFit/>
          </a:bodyPr>
          <a:lstStyle/>
          <a:p>
            <a:r>
              <a:rPr lang="en-GB" sz="2000" b="1" dirty="0"/>
              <a:t>Afterwards, we can </a:t>
            </a:r>
            <a:br>
              <a:rPr lang="en-GB" sz="2000" b="1" dirty="0"/>
            </a:br>
            <a:r>
              <a:rPr lang="en-GB" sz="2000" b="1" dirty="0"/>
              <a:t>summarize all the results</a:t>
            </a:r>
            <a:br>
              <a:rPr lang="en-GB" sz="2000" b="1" dirty="0"/>
            </a:br>
            <a:r>
              <a:rPr lang="en-GB" sz="2000" b="1" dirty="0"/>
              <a:t>under all the threshold </a:t>
            </a:r>
          </a:p>
          <a:p>
            <a:r>
              <a:rPr lang="en-GB" sz="2000" b="1" dirty="0"/>
              <a:t>values using an ROC graph</a:t>
            </a:r>
            <a:endParaRPr lang="en-QA" sz="2000" b="1" dirty="0"/>
          </a:p>
        </p:txBody>
      </p:sp>
      <p:sp>
        <p:nvSpPr>
          <p:cNvPr id="4" name="TextBox 3">
            <a:extLst>
              <a:ext uri="{FF2B5EF4-FFF2-40B4-BE49-F238E27FC236}">
                <a16:creationId xmlns:a16="http://schemas.microsoft.com/office/drawing/2014/main" id="{77066884-595D-4288-3A57-082EF615891B}"/>
              </a:ext>
            </a:extLst>
          </p:cNvPr>
          <p:cNvSpPr txBox="1"/>
          <p:nvPr/>
        </p:nvSpPr>
        <p:spPr>
          <a:xfrm>
            <a:off x="5197810" y="5598646"/>
            <a:ext cx="617477" cy="369332"/>
          </a:xfrm>
          <a:prstGeom prst="rect">
            <a:avLst/>
          </a:prstGeom>
          <a:noFill/>
        </p:spPr>
        <p:txBody>
          <a:bodyPr wrap="none" rtlCol="0">
            <a:spAutoFit/>
          </a:bodyPr>
          <a:lstStyle/>
          <a:p>
            <a:r>
              <a:rPr lang="en-US" dirty="0"/>
              <a:t>(</a:t>
            </a:r>
            <a:r>
              <a:rPr lang="en-US" b="1" dirty="0"/>
              <a:t>0</a:t>
            </a:r>
            <a:r>
              <a:rPr lang="en-US" dirty="0"/>
              <a:t>,</a:t>
            </a:r>
            <a:r>
              <a:rPr lang="en-US" b="1" dirty="0"/>
              <a:t>0</a:t>
            </a:r>
            <a:r>
              <a:rPr lang="en-US" dirty="0"/>
              <a:t>)</a:t>
            </a:r>
          </a:p>
        </p:txBody>
      </p:sp>
      <p:sp>
        <p:nvSpPr>
          <p:cNvPr id="5" name="TextBox 4">
            <a:extLst>
              <a:ext uri="{FF2B5EF4-FFF2-40B4-BE49-F238E27FC236}">
                <a16:creationId xmlns:a16="http://schemas.microsoft.com/office/drawing/2014/main" id="{E5AC93E6-C980-E892-36B3-1CAE36C20767}"/>
              </a:ext>
            </a:extLst>
          </p:cNvPr>
          <p:cNvSpPr txBox="1"/>
          <p:nvPr/>
        </p:nvSpPr>
        <p:spPr>
          <a:xfrm>
            <a:off x="5272513" y="2874750"/>
            <a:ext cx="301686" cy="369332"/>
          </a:xfrm>
          <a:prstGeom prst="rect">
            <a:avLst/>
          </a:prstGeom>
          <a:noFill/>
        </p:spPr>
        <p:txBody>
          <a:bodyPr wrap="none" rtlCol="0">
            <a:spAutoFit/>
          </a:bodyPr>
          <a:lstStyle/>
          <a:p>
            <a:r>
              <a:rPr lang="en-US" b="1" dirty="0"/>
              <a:t>1</a:t>
            </a:r>
          </a:p>
        </p:txBody>
      </p:sp>
      <p:cxnSp>
        <p:nvCxnSpPr>
          <p:cNvPr id="6" name="Straight Connector 5">
            <a:extLst>
              <a:ext uri="{FF2B5EF4-FFF2-40B4-BE49-F238E27FC236}">
                <a16:creationId xmlns:a16="http://schemas.microsoft.com/office/drawing/2014/main" id="{0E61E7D0-726E-F651-2FC4-D697EDFFD714}"/>
              </a:ext>
            </a:extLst>
          </p:cNvPr>
          <p:cNvCxnSpPr>
            <a:cxnSpLocks/>
          </p:cNvCxnSpPr>
          <p:nvPr/>
        </p:nvCxnSpPr>
        <p:spPr>
          <a:xfrm>
            <a:off x="5574199" y="3084816"/>
            <a:ext cx="1258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3E24496-5702-39E0-3663-17B6CE1A98EE}"/>
              </a:ext>
            </a:extLst>
          </p:cNvPr>
          <p:cNvCxnSpPr>
            <a:cxnSpLocks/>
          </p:cNvCxnSpPr>
          <p:nvPr/>
        </p:nvCxnSpPr>
        <p:spPr>
          <a:xfrm>
            <a:off x="9296548" y="5505358"/>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A1FA53F-9AA2-E486-F6EA-670B0856037B}"/>
              </a:ext>
            </a:extLst>
          </p:cNvPr>
          <p:cNvSpPr txBox="1"/>
          <p:nvPr/>
        </p:nvSpPr>
        <p:spPr>
          <a:xfrm>
            <a:off x="9125950" y="5619402"/>
            <a:ext cx="301686" cy="369332"/>
          </a:xfrm>
          <a:prstGeom prst="rect">
            <a:avLst/>
          </a:prstGeom>
          <a:noFill/>
        </p:spPr>
        <p:txBody>
          <a:bodyPr wrap="none" rtlCol="0">
            <a:spAutoFit/>
          </a:bodyPr>
          <a:lstStyle/>
          <a:p>
            <a:r>
              <a:rPr lang="en-US" b="1" dirty="0"/>
              <a:t>1</a:t>
            </a:r>
          </a:p>
        </p:txBody>
      </p:sp>
      <p:sp>
        <p:nvSpPr>
          <p:cNvPr id="10" name="TextBox 9">
            <a:extLst>
              <a:ext uri="{FF2B5EF4-FFF2-40B4-BE49-F238E27FC236}">
                <a16:creationId xmlns:a16="http://schemas.microsoft.com/office/drawing/2014/main" id="{6A32C769-6F57-FAFF-7D86-478D6A245380}"/>
              </a:ext>
            </a:extLst>
          </p:cNvPr>
          <p:cNvSpPr txBox="1"/>
          <p:nvPr/>
        </p:nvSpPr>
        <p:spPr>
          <a:xfrm>
            <a:off x="10161188" y="2839912"/>
            <a:ext cx="1781257" cy="923330"/>
          </a:xfrm>
          <a:prstGeom prst="rect">
            <a:avLst/>
          </a:prstGeom>
          <a:noFill/>
        </p:spPr>
        <p:txBody>
          <a:bodyPr wrap="none" rtlCol="0">
            <a:spAutoFit/>
          </a:bodyPr>
          <a:lstStyle/>
          <a:p>
            <a:r>
              <a:rPr lang="en-US" b="1" dirty="0">
                <a:solidFill>
                  <a:srgbClr val="FF0000"/>
                </a:solidFill>
              </a:rPr>
              <a:t>This is when the </a:t>
            </a:r>
          </a:p>
          <a:p>
            <a:r>
              <a:rPr lang="en-US" b="1" dirty="0">
                <a:solidFill>
                  <a:srgbClr val="FF0000"/>
                </a:solidFill>
              </a:rPr>
              <a:t>TPR = 1 </a:t>
            </a:r>
            <a:br>
              <a:rPr lang="en-US" b="1" dirty="0">
                <a:solidFill>
                  <a:srgbClr val="FF0000"/>
                </a:solidFill>
              </a:rPr>
            </a:br>
            <a:r>
              <a:rPr lang="en-US" b="1" dirty="0">
                <a:solidFill>
                  <a:srgbClr val="FF0000"/>
                </a:solidFill>
              </a:rPr>
              <a:t>and FPR = 1 </a:t>
            </a:r>
          </a:p>
        </p:txBody>
      </p:sp>
      <p:cxnSp>
        <p:nvCxnSpPr>
          <p:cNvPr id="12" name="Curved Connector 11">
            <a:extLst>
              <a:ext uri="{FF2B5EF4-FFF2-40B4-BE49-F238E27FC236}">
                <a16:creationId xmlns:a16="http://schemas.microsoft.com/office/drawing/2014/main" id="{05742DB3-A4DD-4F7A-7C2A-EB8E56DF1542}"/>
              </a:ext>
            </a:extLst>
          </p:cNvPr>
          <p:cNvCxnSpPr>
            <a:cxnSpLocks/>
            <a:stCxn id="10" idx="1"/>
            <a:endCxn id="27" idx="6"/>
          </p:cNvCxnSpPr>
          <p:nvPr/>
        </p:nvCxnSpPr>
        <p:spPr>
          <a:xfrm rot="10800000">
            <a:off x="9413748" y="3059417"/>
            <a:ext cx="747440" cy="242161"/>
          </a:xfrm>
          <a:prstGeom prst="curved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FA777C3-D792-42D3-92A2-3A87BEAE27C9}"/>
              </a:ext>
            </a:extLst>
          </p:cNvPr>
          <p:cNvSpPr txBox="1"/>
          <p:nvPr/>
        </p:nvSpPr>
        <p:spPr>
          <a:xfrm>
            <a:off x="8355123" y="4228850"/>
            <a:ext cx="3697872" cy="923330"/>
          </a:xfrm>
          <a:prstGeom prst="rect">
            <a:avLst/>
          </a:prstGeom>
          <a:solidFill>
            <a:srgbClr val="FFC000"/>
          </a:solidFill>
        </p:spPr>
        <p:txBody>
          <a:bodyPr wrap="none" rtlCol="0">
            <a:spAutoFit/>
          </a:bodyPr>
          <a:lstStyle/>
          <a:p>
            <a:r>
              <a:rPr lang="en-US" dirty="0"/>
              <a:t>Even though we correctly classified </a:t>
            </a:r>
            <a:br>
              <a:rPr lang="en-US" dirty="0"/>
            </a:br>
            <a:r>
              <a:rPr lang="en-US" b="1" i="1" dirty="0"/>
              <a:t>all</a:t>
            </a:r>
            <a:r>
              <a:rPr lang="en-US" dirty="0"/>
              <a:t> the anemic people, we incorrectly </a:t>
            </a:r>
            <a:br>
              <a:rPr lang="en-US" dirty="0"/>
            </a:br>
            <a:r>
              <a:rPr lang="en-US" dirty="0"/>
              <a:t>classified </a:t>
            </a:r>
            <a:r>
              <a:rPr lang="en-US" b="1" i="1" dirty="0"/>
              <a:t>all</a:t>
            </a:r>
            <a:r>
              <a:rPr lang="en-US" dirty="0"/>
              <a:t> the non-anemic people</a:t>
            </a:r>
          </a:p>
        </p:txBody>
      </p:sp>
      <p:sp>
        <p:nvSpPr>
          <p:cNvPr id="16" name="Right Brace 15">
            <a:extLst>
              <a:ext uri="{FF2B5EF4-FFF2-40B4-BE49-F238E27FC236}">
                <a16:creationId xmlns:a16="http://schemas.microsoft.com/office/drawing/2014/main" id="{1232B91B-6888-A025-D182-09E326FDC421}"/>
              </a:ext>
            </a:extLst>
          </p:cNvPr>
          <p:cNvSpPr/>
          <p:nvPr/>
        </p:nvSpPr>
        <p:spPr>
          <a:xfrm rot="5400000">
            <a:off x="10987946" y="2979358"/>
            <a:ext cx="67467" cy="163524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Curved Connector 17">
            <a:extLst>
              <a:ext uri="{FF2B5EF4-FFF2-40B4-BE49-F238E27FC236}">
                <a16:creationId xmlns:a16="http://schemas.microsoft.com/office/drawing/2014/main" id="{7972C712-309A-DFE1-336C-B33C20108130}"/>
              </a:ext>
            </a:extLst>
          </p:cNvPr>
          <p:cNvCxnSpPr>
            <a:cxnSpLocks/>
            <a:endCxn id="15" idx="0"/>
          </p:cNvCxnSpPr>
          <p:nvPr/>
        </p:nvCxnSpPr>
        <p:spPr>
          <a:xfrm rot="10800000" flipV="1">
            <a:off x="10204060" y="3830712"/>
            <a:ext cx="806841" cy="398138"/>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857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909300" cy="4351338"/>
          </a:xfrm>
        </p:spPr>
        <p:txBody>
          <a:bodyPr>
            <a:normAutofit/>
          </a:bodyPr>
          <a:lstStyle/>
          <a:p>
            <a:r>
              <a:rPr lang="en-US" dirty="0">
                <a:solidFill>
                  <a:srgbClr val="00B0F0"/>
                </a:solidFill>
              </a:rPr>
              <a:t>A Preamble</a:t>
            </a:r>
            <a:r>
              <a:rPr lang="en-US" dirty="0"/>
              <a:t>: Receiver Operator Characteristic (</a:t>
            </a:r>
            <a:r>
              <a:rPr lang="en-US" b="1" dirty="0"/>
              <a:t>ROC</a:t>
            </a:r>
            <a:r>
              <a:rPr lang="en-US" dirty="0"/>
              <a:t>) and Area Under the Curve (</a:t>
            </a:r>
            <a:r>
              <a:rPr lang="en-US" b="1" dirty="0"/>
              <a:t>AUC</a:t>
            </a:r>
            <a:r>
              <a:rPr lang="en-US" dirty="0"/>
              <a:t>)</a:t>
            </a:r>
          </a:p>
          <a:p>
            <a:endParaRPr lang="en-US" dirty="0"/>
          </a:p>
        </p:txBody>
      </p:sp>
      <p:grpSp>
        <p:nvGrpSpPr>
          <p:cNvPr id="21" name="Group 20">
            <a:extLst>
              <a:ext uri="{FF2B5EF4-FFF2-40B4-BE49-F238E27FC236}">
                <a16:creationId xmlns:a16="http://schemas.microsoft.com/office/drawing/2014/main" id="{8159A006-1A46-1545-9E25-1D56674A2644}"/>
              </a:ext>
            </a:extLst>
          </p:cNvPr>
          <p:cNvGrpSpPr/>
          <p:nvPr/>
        </p:nvGrpSpPr>
        <p:grpSpPr>
          <a:xfrm>
            <a:off x="5641848" y="2968258"/>
            <a:ext cx="3771900" cy="2616200"/>
            <a:chOff x="5384800" y="2794000"/>
            <a:chExt cx="3771900" cy="2616200"/>
          </a:xfrm>
        </p:grpSpPr>
        <p:cxnSp>
          <p:nvCxnSpPr>
            <p:cNvPr id="7" name="Straight Arrow Connector 6">
              <a:extLst>
                <a:ext uri="{FF2B5EF4-FFF2-40B4-BE49-F238E27FC236}">
                  <a16:creationId xmlns:a16="http://schemas.microsoft.com/office/drawing/2014/main" id="{39718ACB-1E5C-9D4A-9C04-50DA842A24E6}"/>
                </a:ext>
              </a:extLst>
            </p:cNvPr>
            <p:cNvCxnSpPr/>
            <p:nvPr/>
          </p:nvCxnSpPr>
          <p:spPr>
            <a:xfrm flipV="1">
              <a:off x="5384800" y="2794000"/>
              <a:ext cx="0" cy="26035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B01DEC8-10FF-9D49-B686-977F64371815}"/>
                </a:ext>
              </a:extLst>
            </p:cNvPr>
            <p:cNvCxnSpPr>
              <a:cxnSpLocks/>
            </p:cNvCxnSpPr>
            <p:nvPr/>
          </p:nvCxnSpPr>
          <p:spPr>
            <a:xfrm flipV="1">
              <a:off x="5384800" y="5397500"/>
              <a:ext cx="3771900" cy="127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50FF4566-7FAB-9A4C-B803-170F2028E1B9}"/>
              </a:ext>
            </a:extLst>
          </p:cNvPr>
          <p:cNvSpPr txBox="1"/>
          <p:nvPr/>
        </p:nvSpPr>
        <p:spPr>
          <a:xfrm>
            <a:off x="3651682" y="3946842"/>
            <a:ext cx="1854867" cy="646331"/>
          </a:xfrm>
          <a:prstGeom prst="rect">
            <a:avLst/>
          </a:prstGeom>
          <a:noFill/>
        </p:spPr>
        <p:txBody>
          <a:bodyPr wrap="none" rtlCol="0">
            <a:spAutoFit/>
          </a:bodyPr>
          <a:lstStyle/>
          <a:p>
            <a:pPr algn="ctr"/>
            <a:r>
              <a:rPr lang="en-QA" dirty="0"/>
              <a:t>True Positive Rate</a:t>
            </a:r>
          </a:p>
          <a:p>
            <a:pPr algn="ctr"/>
            <a:r>
              <a:rPr lang="en-QA" dirty="0"/>
              <a:t>(</a:t>
            </a:r>
            <a:r>
              <a:rPr lang="en-QA" b="1" dirty="0">
                <a:solidFill>
                  <a:srgbClr val="92D050"/>
                </a:solidFill>
              </a:rPr>
              <a:t>Sensitivity</a:t>
            </a:r>
            <a:r>
              <a:rPr lang="en-QA" dirty="0"/>
              <a:t>)</a:t>
            </a:r>
          </a:p>
        </p:txBody>
      </p:sp>
      <p:sp>
        <p:nvSpPr>
          <p:cNvPr id="27" name="Oval 26">
            <a:extLst>
              <a:ext uri="{FF2B5EF4-FFF2-40B4-BE49-F238E27FC236}">
                <a16:creationId xmlns:a16="http://schemas.microsoft.com/office/drawing/2014/main" id="{BAFB92DE-8A53-1047-9DCC-65FA61DF4B1F}"/>
              </a:ext>
            </a:extLst>
          </p:cNvPr>
          <p:cNvSpPr/>
          <p:nvPr/>
        </p:nvSpPr>
        <p:spPr>
          <a:xfrm>
            <a:off x="9230148" y="2967616"/>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28" name="Oval 27">
            <a:extLst>
              <a:ext uri="{FF2B5EF4-FFF2-40B4-BE49-F238E27FC236}">
                <a16:creationId xmlns:a16="http://schemas.microsoft.com/office/drawing/2014/main" id="{AF3B2846-C992-1040-8A16-62AC2A6F8911}"/>
              </a:ext>
            </a:extLst>
          </p:cNvPr>
          <p:cNvSpPr/>
          <p:nvPr/>
        </p:nvSpPr>
        <p:spPr>
          <a:xfrm>
            <a:off x="5594095" y="5400858"/>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29" name="Oval 28">
            <a:extLst>
              <a:ext uri="{FF2B5EF4-FFF2-40B4-BE49-F238E27FC236}">
                <a16:creationId xmlns:a16="http://schemas.microsoft.com/office/drawing/2014/main" id="{CC7059ED-EDAC-9648-99EE-E0BD5C363376}"/>
              </a:ext>
            </a:extLst>
          </p:cNvPr>
          <p:cNvSpPr/>
          <p:nvPr/>
        </p:nvSpPr>
        <p:spPr>
          <a:xfrm>
            <a:off x="8784398" y="2967616"/>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1" name="Oval 30">
            <a:extLst>
              <a:ext uri="{FF2B5EF4-FFF2-40B4-BE49-F238E27FC236}">
                <a16:creationId xmlns:a16="http://schemas.microsoft.com/office/drawing/2014/main" id="{B713D541-E526-A74B-9689-A1AF32921B30}"/>
              </a:ext>
            </a:extLst>
          </p:cNvPr>
          <p:cNvSpPr/>
          <p:nvPr/>
        </p:nvSpPr>
        <p:spPr>
          <a:xfrm>
            <a:off x="8099848" y="2967616"/>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2" name="Oval 31">
            <a:extLst>
              <a:ext uri="{FF2B5EF4-FFF2-40B4-BE49-F238E27FC236}">
                <a16:creationId xmlns:a16="http://schemas.microsoft.com/office/drawing/2014/main" id="{BFCAE9A7-16EF-C94B-B1A0-411564E06128}"/>
              </a:ext>
            </a:extLst>
          </p:cNvPr>
          <p:cNvSpPr/>
          <p:nvPr/>
        </p:nvSpPr>
        <p:spPr>
          <a:xfrm>
            <a:off x="6786496" y="3763242"/>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3" name="Oval 32">
            <a:extLst>
              <a:ext uri="{FF2B5EF4-FFF2-40B4-BE49-F238E27FC236}">
                <a16:creationId xmlns:a16="http://schemas.microsoft.com/office/drawing/2014/main" id="{9A6EDF88-9443-5F44-8B3A-7AE645C9DE31}"/>
              </a:ext>
            </a:extLst>
          </p:cNvPr>
          <p:cNvSpPr/>
          <p:nvPr/>
        </p:nvSpPr>
        <p:spPr>
          <a:xfrm>
            <a:off x="6103448" y="3763242"/>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4" name="Oval 33">
            <a:extLst>
              <a:ext uri="{FF2B5EF4-FFF2-40B4-BE49-F238E27FC236}">
                <a16:creationId xmlns:a16="http://schemas.microsoft.com/office/drawing/2014/main" id="{29924C58-6956-1B4B-BE3E-556A45005A80}"/>
              </a:ext>
            </a:extLst>
          </p:cNvPr>
          <p:cNvSpPr/>
          <p:nvPr/>
        </p:nvSpPr>
        <p:spPr>
          <a:xfrm>
            <a:off x="5550048" y="3763242"/>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5" name="Oval 34">
            <a:extLst>
              <a:ext uri="{FF2B5EF4-FFF2-40B4-BE49-F238E27FC236}">
                <a16:creationId xmlns:a16="http://schemas.microsoft.com/office/drawing/2014/main" id="{A8BE215F-BBE1-1E40-852F-65950F5BC5F5}"/>
              </a:ext>
            </a:extLst>
          </p:cNvPr>
          <p:cNvSpPr/>
          <p:nvPr/>
        </p:nvSpPr>
        <p:spPr>
          <a:xfrm>
            <a:off x="5544796" y="4554142"/>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cxnSp>
        <p:nvCxnSpPr>
          <p:cNvPr id="5" name="Straight Connector 4">
            <a:extLst>
              <a:ext uri="{FF2B5EF4-FFF2-40B4-BE49-F238E27FC236}">
                <a16:creationId xmlns:a16="http://schemas.microsoft.com/office/drawing/2014/main" id="{47C97557-C40D-FA4E-964C-1D57D35BE3FE}"/>
              </a:ext>
            </a:extLst>
          </p:cNvPr>
          <p:cNvCxnSpPr>
            <a:cxnSpLocks/>
            <a:endCxn id="28" idx="7"/>
          </p:cNvCxnSpPr>
          <p:nvPr/>
        </p:nvCxnSpPr>
        <p:spPr>
          <a:xfrm flipH="1">
            <a:off x="5750807" y="3151216"/>
            <a:ext cx="3479341" cy="227653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B2A7130-9DD4-9E41-92FC-D39DD99DEEA0}"/>
              </a:ext>
            </a:extLst>
          </p:cNvPr>
          <p:cNvSpPr txBox="1"/>
          <p:nvPr/>
        </p:nvSpPr>
        <p:spPr>
          <a:xfrm>
            <a:off x="9470402" y="3212847"/>
            <a:ext cx="2277098" cy="1015663"/>
          </a:xfrm>
          <a:prstGeom prst="rect">
            <a:avLst/>
          </a:prstGeom>
          <a:noFill/>
        </p:spPr>
        <p:txBody>
          <a:bodyPr wrap="none" rtlCol="0">
            <a:spAutoFit/>
          </a:bodyPr>
          <a:lstStyle/>
          <a:p>
            <a:r>
              <a:rPr lang="en-QA" sz="2000" dirty="0"/>
              <a:t>This is where</a:t>
            </a:r>
          </a:p>
          <a:p>
            <a:r>
              <a:rPr lang="en-QA" sz="2000" b="1" dirty="0">
                <a:solidFill>
                  <a:srgbClr val="92D050"/>
                </a:solidFill>
              </a:rPr>
              <a:t>True Positive Rate </a:t>
            </a:r>
            <a:r>
              <a:rPr lang="en-QA" sz="2000" b="1" dirty="0"/>
              <a:t>=</a:t>
            </a:r>
          </a:p>
          <a:p>
            <a:r>
              <a:rPr lang="en-QA" sz="2000" b="1" dirty="0">
                <a:solidFill>
                  <a:srgbClr val="0070C0"/>
                </a:solidFill>
              </a:rPr>
              <a:t>False Positive Rate</a:t>
            </a:r>
          </a:p>
        </p:txBody>
      </p:sp>
      <p:cxnSp>
        <p:nvCxnSpPr>
          <p:cNvPr id="10" name="Curved Connector 9">
            <a:extLst>
              <a:ext uri="{FF2B5EF4-FFF2-40B4-BE49-F238E27FC236}">
                <a16:creationId xmlns:a16="http://schemas.microsoft.com/office/drawing/2014/main" id="{FED86614-8506-D844-86F5-BB40356221CC}"/>
              </a:ext>
            </a:extLst>
          </p:cNvPr>
          <p:cNvCxnSpPr>
            <a:cxnSpLocks/>
            <a:endCxn id="8" idx="1"/>
          </p:cNvCxnSpPr>
          <p:nvPr/>
        </p:nvCxnSpPr>
        <p:spPr>
          <a:xfrm>
            <a:off x="8648700" y="3561640"/>
            <a:ext cx="821702" cy="159039"/>
          </a:xfrm>
          <a:prstGeom prst="curvedConnector3">
            <a:avLst/>
          </a:prstGeom>
          <a:ln w="6350">
            <a:solidFill>
              <a:srgbClr val="FFC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9B7D931-33DA-3E46-B615-329F7DC7A4D0}"/>
              </a:ext>
            </a:extLst>
          </p:cNvPr>
          <p:cNvSpPr txBox="1"/>
          <p:nvPr/>
        </p:nvSpPr>
        <p:spPr>
          <a:xfrm>
            <a:off x="567603" y="3741639"/>
            <a:ext cx="2981201" cy="1323439"/>
          </a:xfrm>
          <a:prstGeom prst="rect">
            <a:avLst/>
          </a:prstGeom>
          <a:noFill/>
        </p:spPr>
        <p:txBody>
          <a:bodyPr wrap="none" rtlCol="0">
            <a:spAutoFit/>
          </a:bodyPr>
          <a:lstStyle/>
          <a:p>
            <a:r>
              <a:rPr lang="en-GB" sz="2000" b="1" dirty="0"/>
              <a:t>Afterwards, we can </a:t>
            </a:r>
            <a:br>
              <a:rPr lang="en-GB" sz="2000" b="1" dirty="0"/>
            </a:br>
            <a:r>
              <a:rPr lang="en-GB" sz="2000" b="1" dirty="0"/>
              <a:t>summarize all the results</a:t>
            </a:r>
            <a:br>
              <a:rPr lang="en-GB" sz="2000" b="1" dirty="0"/>
            </a:br>
            <a:r>
              <a:rPr lang="en-GB" sz="2000" b="1" dirty="0"/>
              <a:t>under all the threshold </a:t>
            </a:r>
          </a:p>
          <a:p>
            <a:r>
              <a:rPr lang="en-GB" sz="2000" b="1" dirty="0"/>
              <a:t>values using an ROC graph</a:t>
            </a:r>
            <a:endParaRPr lang="en-QA" sz="2000" b="1" dirty="0"/>
          </a:p>
        </p:txBody>
      </p:sp>
      <p:sp>
        <p:nvSpPr>
          <p:cNvPr id="22" name="TextBox 21">
            <a:extLst>
              <a:ext uri="{FF2B5EF4-FFF2-40B4-BE49-F238E27FC236}">
                <a16:creationId xmlns:a16="http://schemas.microsoft.com/office/drawing/2014/main" id="{B8AB0988-8786-F24A-A4CC-CF475D7BC189}"/>
              </a:ext>
            </a:extLst>
          </p:cNvPr>
          <p:cNvSpPr txBox="1"/>
          <p:nvPr/>
        </p:nvSpPr>
        <p:spPr>
          <a:xfrm>
            <a:off x="6573884" y="5665569"/>
            <a:ext cx="1907831" cy="646331"/>
          </a:xfrm>
          <a:prstGeom prst="rect">
            <a:avLst/>
          </a:prstGeom>
          <a:noFill/>
        </p:spPr>
        <p:txBody>
          <a:bodyPr wrap="none" rtlCol="0">
            <a:spAutoFit/>
          </a:bodyPr>
          <a:lstStyle/>
          <a:p>
            <a:pPr algn="ctr"/>
            <a:r>
              <a:rPr lang="en-QA" dirty="0"/>
              <a:t>False Positive Rate</a:t>
            </a:r>
          </a:p>
          <a:p>
            <a:pPr algn="ctr"/>
            <a:r>
              <a:rPr lang="en-QA" dirty="0"/>
              <a:t>(1- </a:t>
            </a:r>
            <a:r>
              <a:rPr lang="en-QA" b="1" dirty="0">
                <a:solidFill>
                  <a:srgbClr val="0070C0"/>
                </a:solidFill>
              </a:rPr>
              <a:t>Specificity</a:t>
            </a:r>
            <a:r>
              <a:rPr lang="en-QA" dirty="0"/>
              <a:t>)</a:t>
            </a:r>
          </a:p>
        </p:txBody>
      </p:sp>
      <p:sp>
        <p:nvSpPr>
          <p:cNvPr id="4" name="TextBox 3">
            <a:extLst>
              <a:ext uri="{FF2B5EF4-FFF2-40B4-BE49-F238E27FC236}">
                <a16:creationId xmlns:a16="http://schemas.microsoft.com/office/drawing/2014/main" id="{1F3EE37D-456E-30BB-F30D-FAC1867CDF5A}"/>
              </a:ext>
            </a:extLst>
          </p:cNvPr>
          <p:cNvSpPr txBox="1"/>
          <p:nvPr/>
        </p:nvSpPr>
        <p:spPr>
          <a:xfrm>
            <a:off x="5197810" y="5598646"/>
            <a:ext cx="617477" cy="369332"/>
          </a:xfrm>
          <a:prstGeom prst="rect">
            <a:avLst/>
          </a:prstGeom>
          <a:noFill/>
        </p:spPr>
        <p:txBody>
          <a:bodyPr wrap="none" rtlCol="0">
            <a:spAutoFit/>
          </a:bodyPr>
          <a:lstStyle/>
          <a:p>
            <a:r>
              <a:rPr lang="en-US" dirty="0"/>
              <a:t>(</a:t>
            </a:r>
            <a:r>
              <a:rPr lang="en-US" b="1" dirty="0"/>
              <a:t>0</a:t>
            </a:r>
            <a:r>
              <a:rPr lang="en-US" dirty="0"/>
              <a:t>,</a:t>
            </a:r>
            <a:r>
              <a:rPr lang="en-US" b="1" dirty="0"/>
              <a:t>0</a:t>
            </a:r>
            <a:r>
              <a:rPr lang="en-US" dirty="0"/>
              <a:t>)</a:t>
            </a:r>
          </a:p>
        </p:txBody>
      </p:sp>
      <p:sp>
        <p:nvSpPr>
          <p:cNvPr id="6" name="TextBox 5">
            <a:extLst>
              <a:ext uri="{FF2B5EF4-FFF2-40B4-BE49-F238E27FC236}">
                <a16:creationId xmlns:a16="http://schemas.microsoft.com/office/drawing/2014/main" id="{FCDD8B4B-B0DC-1E24-6717-3CC0A3E0508D}"/>
              </a:ext>
            </a:extLst>
          </p:cNvPr>
          <p:cNvSpPr txBox="1"/>
          <p:nvPr/>
        </p:nvSpPr>
        <p:spPr>
          <a:xfrm>
            <a:off x="5272513" y="2874750"/>
            <a:ext cx="301686" cy="369332"/>
          </a:xfrm>
          <a:prstGeom prst="rect">
            <a:avLst/>
          </a:prstGeom>
          <a:noFill/>
        </p:spPr>
        <p:txBody>
          <a:bodyPr wrap="none" rtlCol="0">
            <a:spAutoFit/>
          </a:bodyPr>
          <a:lstStyle/>
          <a:p>
            <a:r>
              <a:rPr lang="en-US" b="1" dirty="0"/>
              <a:t>1</a:t>
            </a:r>
          </a:p>
        </p:txBody>
      </p:sp>
      <p:cxnSp>
        <p:nvCxnSpPr>
          <p:cNvPr id="11" name="Straight Connector 10">
            <a:extLst>
              <a:ext uri="{FF2B5EF4-FFF2-40B4-BE49-F238E27FC236}">
                <a16:creationId xmlns:a16="http://schemas.microsoft.com/office/drawing/2014/main" id="{FA5C6A93-EC73-ECD5-9BAA-82D1C165A182}"/>
              </a:ext>
            </a:extLst>
          </p:cNvPr>
          <p:cNvCxnSpPr>
            <a:cxnSpLocks/>
          </p:cNvCxnSpPr>
          <p:nvPr/>
        </p:nvCxnSpPr>
        <p:spPr>
          <a:xfrm>
            <a:off x="5574199" y="3084816"/>
            <a:ext cx="1258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5C3A6B7-FB41-2155-0849-B457423B93EC}"/>
              </a:ext>
            </a:extLst>
          </p:cNvPr>
          <p:cNvCxnSpPr>
            <a:cxnSpLocks/>
          </p:cNvCxnSpPr>
          <p:nvPr/>
        </p:nvCxnSpPr>
        <p:spPr>
          <a:xfrm>
            <a:off x="9296548" y="5505358"/>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8DF17A1-25A1-CCBD-B402-BFD3EB0949CE}"/>
              </a:ext>
            </a:extLst>
          </p:cNvPr>
          <p:cNvSpPr txBox="1"/>
          <p:nvPr/>
        </p:nvSpPr>
        <p:spPr>
          <a:xfrm>
            <a:off x="9125950" y="5619402"/>
            <a:ext cx="301686" cy="369332"/>
          </a:xfrm>
          <a:prstGeom prst="rect">
            <a:avLst/>
          </a:prstGeom>
          <a:noFill/>
        </p:spPr>
        <p:txBody>
          <a:bodyPr wrap="none" rtlCol="0">
            <a:spAutoFit/>
          </a:bodyPr>
          <a:lstStyle/>
          <a:p>
            <a:r>
              <a:rPr lang="en-US" b="1" dirty="0"/>
              <a:t>1</a:t>
            </a:r>
          </a:p>
        </p:txBody>
      </p:sp>
      <p:sp>
        <p:nvSpPr>
          <p:cNvPr id="24" name="TextBox 23">
            <a:extLst>
              <a:ext uri="{FF2B5EF4-FFF2-40B4-BE49-F238E27FC236}">
                <a16:creationId xmlns:a16="http://schemas.microsoft.com/office/drawing/2014/main" id="{5AC8662B-A1EF-5D09-E51A-C2C8301A655F}"/>
              </a:ext>
            </a:extLst>
          </p:cNvPr>
          <p:cNvSpPr txBox="1"/>
          <p:nvPr/>
        </p:nvSpPr>
        <p:spPr>
          <a:xfrm>
            <a:off x="6374564" y="4422713"/>
            <a:ext cx="5643533" cy="923330"/>
          </a:xfrm>
          <a:prstGeom prst="rect">
            <a:avLst/>
          </a:prstGeom>
          <a:solidFill>
            <a:srgbClr val="FFC000"/>
          </a:solidFill>
        </p:spPr>
        <p:txBody>
          <a:bodyPr wrap="none" rtlCol="0">
            <a:spAutoFit/>
          </a:bodyPr>
          <a:lstStyle/>
          <a:p>
            <a:r>
              <a:rPr lang="en-US" dirty="0"/>
              <a:t>Any point on this line means that the proportion</a:t>
            </a:r>
          </a:p>
          <a:p>
            <a:r>
              <a:rPr lang="en-US" dirty="0"/>
              <a:t>of correctly classified anemic people is the same</a:t>
            </a:r>
          </a:p>
          <a:p>
            <a:r>
              <a:rPr lang="en-US" dirty="0"/>
              <a:t>as the proportion of incorrectly classified non-anemic ones</a:t>
            </a:r>
          </a:p>
        </p:txBody>
      </p:sp>
      <p:cxnSp>
        <p:nvCxnSpPr>
          <p:cNvPr id="26" name="Curved Connector 25">
            <a:extLst>
              <a:ext uri="{FF2B5EF4-FFF2-40B4-BE49-F238E27FC236}">
                <a16:creationId xmlns:a16="http://schemas.microsoft.com/office/drawing/2014/main" id="{5493C615-E370-0739-2E9B-CDF634203A3A}"/>
              </a:ext>
            </a:extLst>
          </p:cNvPr>
          <p:cNvCxnSpPr>
            <a:cxnSpLocks/>
            <a:endCxn id="24" idx="0"/>
          </p:cNvCxnSpPr>
          <p:nvPr/>
        </p:nvCxnSpPr>
        <p:spPr>
          <a:xfrm>
            <a:off x="7988300" y="3946394"/>
            <a:ext cx="1208031" cy="476319"/>
          </a:xfrm>
          <a:prstGeom prst="curvedConnector2">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861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909300" cy="4351338"/>
          </a:xfrm>
        </p:spPr>
        <p:txBody>
          <a:bodyPr>
            <a:normAutofit/>
          </a:bodyPr>
          <a:lstStyle/>
          <a:p>
            <a:r>
              <a:rPr lang="en-US" dirty="0">
                <a:solidFill>
                  <a:srgbClr val="00B0F0"/>
                </a:solidFill>
              </a:rPr>
              <a:t>A Preamble</a:t>
            </a:r>
            <a:r>
              <a:rPr lang="en-US" dirty="0"/>
              <a:t>: Receiver Operator Characteristic (</a:t>
            </a:r>
            <a:r>
              <a:rPr lang="en-US" b="1" dirty="0"/>
              <a:t>ROC</a:t>
            </a:r>
            <a:r>
              <a:rPr lang="en-US" dirty="0"/>
              <a:t>) and Area Under the Curve (</a:t>
            </a:r>
            <a:r>
              <a:rPr lang="en-US" b="1" dirty="0"/>
              <a:t>AUC</a:t>
            </a:r>
            <a:r>
              <a:rPr lang="en-US" dirty="0"/>
              <a:t>)</a:t>
            </a:r>
          </a:p>
          <a:p>
            <a:endParaRPr lang="en-US" dirty="0"/>
          </a:p>
        </p:txBody>
      </p:sp>
      <p:grpSp>
        <p:nvGrpSpPr>
          <p:cNvPr id="21" name="Group 20">
            <a:extLst>
              <a:ext uri="{FF2B5EF4-FFF2-40B4-BE49-F238E27FC236}">
                <a16:creationId xmlns:a16="http://schemas.microsoft.com/office/drawing/2014/main" id="{8159A006-1A46-1545-9E25-1D56674A2644}"/>
              </a:ext>
            </a:extLst>
          </p:cNvPr>
          <p:cNvGrpSpPr/>
          <p:nvPr/>
        </p:nvGrpSpPr>
        <p:grpSpPr>
          <a:xfrm>
            <a:off x="5641848" y="2968258"/>
            <a:ext cx="3771900" cy="2616200"/>
            <a:chOff x="5384800" y="2794000"/>
            <a:chExt cx="3771900" cy="2616200"/>
          </a:xfrm>
        </p:grpSpPr>
        <p:cxnSp>
          <p:nvCxnSpPr>
            <p:cNvPr id="7" name="Straight Arrow Connector 6">
              <a:extLst>
                <a:ext uri="{FF2B5EF4-FFF2-40B4-BE49-F238E27FC236}">
                  <a16:creationId xmlns:a16="http://schemas.microsoft.com/office/drawing/2014/main" id="{39718ACB-1E5C-9D4A-9C04-50DA842A24E6}"/>
                </a:ext>
              </a:extLst>
            </p:cNvPr>
            <p:cNvCxnSpPr/>
            <p:nvPr/>
          </p:nvCxnSpPr>
          <p:spPr>
            <a:xfrm flipV="1">
              <a:off x="5384800" y="2794000"/>
              <a:ext cx="0" cy="26035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B01DEC8-10FF-9D49-B686-977F64371815}"/>
                </a:ext>
              </a:extLst>
            </p:cNvPr>
            <p:cNvCxnSpPr>
              <a:cxnSpLocks/>
            </p:cNvCxnSpPr>
            <p:nvPr/>
          </p:nvCxnSpPr>
          <p:spPr>
            <a:xfrm flipV="1">
              <a:off x="5384800" y="5397500"/>
              <a:ext cx="3771900" cy="127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50FF4566-7FAB-9A4C-B803-170F2028E1B9}"/>
              </a:ext>
            </a:extLst>
          </p:cNvPr>
          <p:cNvSpPr txBox="1"/>
          <p:nvPr/>
        </p:nvSpPr>
        <p:spPr>
          <a:xfrm>
            <a:off x="3651682" y="3946842"/>
            <a:ext cx="1854867" cy="646331"/>
          </a:xfrm>
          <a:prstGeom prst="rect">
            <a:avLst/>
          </a:prstGeom>
          <a:noFill/>
        </p:spPr>
        <p:txBody>
          <a:bodyPr wrap="none" rtlCol="0">
            <a:spAutoFit/>
          </a:bodyPr>
          <a:lstStyle/>
          <a:p>
            <a:pPr algn="ctr"/>
            <a:r>
              <a:rPr lang="en-QA" dirty="0"/>
              <a:t>True Positive Rate</a:t>
            </a:r>
          </a:p>
          <a:p>
            <a:pPr algn="ctr"/>
            <a:r>
              <a:rPr lang="en-QA" dirty="0"/>
              <a:t>(</a:t>
            </a:r>
            <a:r>
              <a:rPr lang="en-QA" b="1" dirty="0">
                <a:solidFill>
                  <a:srgbClr val="92D050"/>
                </a:solidFill>
              </a:rPr>
              <a:t>Sensitivity</a:t>
            </a:r>
            <a:r>
              <a:rPr lang="en-QA" dirty="0"/>
              <a:t>)</a:t>
            </a:r>
          </a:p>
        </p:txBody>
      </p:sp>
      <p:sp>
        <p:nvSpPr>
          <p:cNvPr id="27" name="Oval 26">
            <a:extLst>
              <a:ext uri="{FF2B5EF4-FFF2-40B4-BE49-F238E27FC236}">
                <a16:creationId xmlns:a16="http://schemas.microsoft.com/office/drawing/2014/main" id="{BAFB92DE-8A53-1047-9DCC-65FA61DF4B1F}"/>
              </a:ext>
            </a:extLst>
          </p:cNvPr>
          <p:cNvSpPr/>
          <p:nvPr/>
        </p:nvSpPr>
        <p:spPr>
          <a:xfrm>
            <a:off x="9230148" y="2967616"/>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28" name="Oval 27">
            <a:extLst>
              <a:ext uri="{FF2B5EF4-FFF2-40B4-BE49-F238E27FC236}">
                <a16:creationId xmlns:a16="http://schemas.microsoft.com/office/drawing/2014/main" id="{AF3B2846-C992-1040-8A16-62AC2A6F8911}"/>
              </a:ext>
            </a:extLst>
          </p:cNvPr>
          <p:cNvSpPr/>
          <p:nvPr/>
        </p:nvSpPr>
        <p:spPr>
          <a:xfrm>
            <a:off x="5594095" y="5400858"/>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29" name="Oval 28">
            <a:extLst>
              <a:ext uri="{FF2B5EF4-FFF2-40B4-BE49-F238E27FC236}">
                <a16:creationId xmlns:a16="http://schemas.microsoft.com/office/drawing/2014/main" id="{CC7059ED-EDAC-9648-99EE-E0BD5C363376}"/>
              </a:ext>
            </a:extLst>
          </p:cNvPr>
          <p:cNvSpPr/>
          <p:nvPr/>
        </p:nvSpPr>
        <p:spPr>
          <a:xfrm>
            <a:off x="8784398" y="2967616"/>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1" name="Oval 30">
            <a:extLst>
              <a:ext uri="{FF2B5EF4-FFF2-40B4-BE49-F238E27FC236}">
                <a16:creationId xmlns:a16="http://schemas.microsoft.com/office/drawing/2014/main" id="{B713D541-E526-A74B-9689-A1AF32921B30}"/>
              </a:ext>
            </a:extLst>
          </p:cNvPr>
          <p:cNvSpPr/>
          <p:nvPr/>
        </p:nvSpPr>
        <p:spPr>
          <a:xfrm>
            <a:off x="8099848" y="2967616"/>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2" name="Oval 31">
            <a:extLst>
              <a:ext uri="{FF2B5EF4-FFF2-40B4-BE49-F238E27FC236}">
                <a16:creationId xmlns:a16="http://schemas.microsoft.com/office/drawing/2014/main" id="{BFCAE9A7-16EF-C94B-B1A0-411564E06128}"/>
              </a:ext>
            </a:extLst>
          </p:cNvPr>
          <p:cNvSpPr/>
          <p:nvPr/>
        </p:nvSpPr>
        <p:spPr>
          <a:xfrm>
            <a:off x="6786496" y="3763242"/>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3" name="Oval 32">
            <a:extLst>
              <a:ext uri="{FF2B5EF4-FFF2-40B4-BE49-F238E27FC236}">
                <a16:creationId xmlns:a16="http://schemas.microsoft.com/office/drawing/2014/main" id="{9A6EDF88-9443-5F44-8B3A-7AE645C9DE31}"/>
              </a:ext>
            </a:extLst>
          </p:cNvPr>
          <p:cNvSpPr/>
          <p:nvPr/>
        </p:nvSpPr>
        <p:spPr>
          <a:xfrm>
            <a:off x="6103448" y="3763242"/>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4" name="Oval 33">
            <a:extLst>
              <a:ext uri="{FF2B5EF4-FFF2-40B4-BE49-F238E27FC236}">
                <a16:creationId xmlns:a16="http://schemas.microsoft.com/office/drawing/2014/main" id="{29924C58-6956-1B4B-BE3E-556A45005A80}"/>
              </a:ext>
            </a:extLst>
          </p:cNvPr>
          <p:cNvSpPr/>
          <p:nvPr/>
        </p:nvSpPr>
        <p:spPr>
          <a:xfrm>
            <a:off x="5550048" y="3763242"/>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5" name="Oval 34">
            <a:extLst>
              <a:ext uri="{FF2B5EF4-FFF2-40B4-BE49-F238E27FC236}">
                <a16:creationId xmlns:a16="http://schemas.microsoft.com/office/drawing/2014/main" id="{A8BE215F-BBE1-1E40-852F-65950F5BC5F5}"/>
              </a:ext>
            </a:extLst>
          </p:cNvPr>
          <p:cNvSpPr/>
          <p:nvPr/>
        </p:nvSpPr>
        <p:spPr>
          <a:xfrm>
            <a:off x="5544796" y="4554142"/>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cxnSp>
        <p:nvCxnSpPr>
          <p:cNvPr id="5" name="Straight Connector 4">
            <a:extLst>
              <a:ext uri="{FF2B5EF4-FFF2-40B4-BE49-F238E27FC236}">
                <a16:creationId xmlns:a16="http://schemas.microsoft.com/office/drawing/2014/main" id="{94683B9F-9E7C-CF40-94C3-092373027807}"/>
              </a:ext>
            </a:extLst>
          </p:cNvPr>
          <p:cNvCxnSpPr>
            <a:cxnSpLocks/>
            <a:stCxn id="27" idx="6"/>
            <a:endCxn id="31" idx="6"/>
          </p:cNvCxnSpPr>
          <p:nvPr/>
        </p:nvCxnSpPr>
        <p:spPr>
          <a:xfrm flipH="1">
            <a:off x="8283448" y="3059416"/>
            <a:ext cx="11303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AEECB19-CAA1-3941-B70E-E2770801B60B}"/>
              </a:ext>
            </a:extLst>
          </p:cNvPr>
          <p:cNvCxnSpPr>
            <a:stCxn id="31" idx="2"/>
            <a:endCxn id="32" idx="7"/>
          </p:cNvCxnSpPr>
          <p:nvPr/>
        </p:nvCxnSpPr>
        <p:spPr>
          <a:xfrm flipH="1">
            <a:off x="6943208" y="3059416"/>
            <a:ext cx="1156640" cy="7307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A8DF6B2-16E0-9340-B05A-4E89FA076F09}"/>
              </a:ext>
            </a:extLst>
          </p:cNvPr>
          <p:cNvCxnSpPr>
            <a:cxnSpLocks/>
            <a:stCxn id="32" idx="2"/>
            <a:endCxn id="34" idx="6"/>
          </p:cNvCxnSpPr>
          <p:nvPr/>
        </p:nvCxnSpPr>
        <p:spPr>
          <a:xfrm flipH="1">
            <a:off x="5733648" y="3855042"/>
            <a:ext cx="10528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0281F8-BE86-F744-8615-C67D96D51089}"/>
              </a:ext>
            </a:extLst>
          </p:cNvPr>
          <p:cNvCxnSpPr>
            <a:cxnSpLocks/>
            <a:stCxn id="34" idx="4"/>
          </p:cNvCxnSpPr>
          <p:nvPr/>
        </p:nvCxnSpPr>
        <p:spPr>
          <a:xfrm>
            <a:off x="5641848" y="3946843"/>
            <a:ext cx="0" cy="14759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1AF6C409-4071-AF43-8F91-5ACDF3BEEF82}"/>
              </a:ext>
            </a:extLst>
          </p:cNvPr>
          <p:cNvSpPr txBox="1"/>
          <p:nvPr/>
        </p:nvSpPr>
        <p:spPr>
          <a:xfrm>
            <a:off x="567603" y="3741639"/>
            <a:ext cx="2981201" cy="1323439"/>
          </a:xfrm>
          <a:prstGeom prst="rect">
            <a:avLst/>
          </a:prstGeom>
          <a:noFill/>
        </p:spPr>
        <p:txBody>
          <a:bodyPr wrap="none" rtlCol="0">
            <a:spAutoFit/>
          </a:bodyPr>
          <a:lstStyle/>
          <a:p>
            <a:r>
              <a:rPr lang="en-GB" sz="2000" b="1" dirty="0"/>
              <a:t>Afterwards, we can </a:t>
            </a:r>
            <a:br>
              <a:rPr lang="en-GB" sz="2000" b="1" dirty="0"/>
            </a:br>
            <a:r>
              <a:rPr lang="en-GB" sz="2000" b="1" dirty="0"/>
              <a:t>summarize all the results</a:t>
            </a:r>
            <a:br>
              <a:rPr lang="en-GB" sz="2000" b="1" dirty="0"/>
            </a:br>
            <a:r>
              <a:rPr lang="en-GB" sz="2000" b="1" dirty="0"/>
              <a:t>under all the threshold </a:t>
            </a:r>
          </a:p>
          <a:p>
            <a:r>
              <a:rPr lang="en-GB" sz="2000" b="1" dirty="0"/>
              <a:t>values using an ROC graph</a:t>
            </a:r>
            <a:endParaRPr lang="en-QA" sz="2000" b="1" dirty="0"/>
          </a:p>
        </p:txBody>
      </p:sp>
      <p:sp>
        <p:nvSpPr>
          <p:cNvPr id="20" name="TextBox 19">
            <a:extLst>
              <a:ext uri="{FF2B5EF4-FFF2-40B4-BE49-F238E27FC236}">
                <a16:creationId xmlns:a16="http://schemas.microsoft.com/office/drawing/2014/main" id="{BAB03E62-4998-9A40-A7A9-89914A655B46}"/>
              </a:ext>
            </a:extLst>
          </p:cNvPr>
          <p:cNvSpPr txBox="1"/>
          <p:nvPr/>
        </p:nvSpPr>
        <p:spPr>
          <a:xfrm>
            <a:off x="9669295" y="2828583"/>
            <a:ext cx="726674" cy="461665"/>
          </a:xfrm>
          <a:prstGeom prst="rect">
            <a:avLst/>
          </a:prstGeom>
          <a:noFill/>
        </p:spPr>
        <p:txBody>
          <a:bodyPr wrap="none" rtlCol="0">
            <a:spAutoFit/>
          </a:bodyPr>
          <a:lstStyle/>
          <a:p>
            <a:r>
              <a:rPr lang="en-QA" sz="2400" b="1" dirty="0">
                <a:solidFill>
                  <a:srgbClr val="FF0000"/>
                </a:solidFill>
              </a:rPr>
              <a:t>ROC</a:t>
            </a:r>
          </a:p>
        </p:txBody>
      </p:sp>
      <p:sp>
        <p:nvSpPr>
          <p:cNvPr id="24" name="TextBox 23">
            <a:extLst>
              <a:ext uri="{FF2B5EF4-FFF2-40B4-BE49-F238E27FC236}">
                <a16:creationId xmlns:a16="http://schemas.microsoft.com/office/drawing/2014/main" id="{62CB9CB8-8F0C-0449-B255-23FE6B67B82B}"/>
              </a:ext>
            </a:extLst>
          </p:cNvPr>
          <p:cNvSpPr txBox="1"/>
          <p:nvPr/>
        </p:nvSpPr>
        <p:spPr>
          <a:xfrm>
            <a:off x="6573884" y="5665569"/>
            <a:ext cx="1907831" cy="646331"/>
          </a:xfrm>
          <a:prstGeom prst="rect">
            <a:avLst/>
          </a:prstGeom>
          <a:noFill/>
        </p:spPr>
        <p:txBody>
          <a:bodyPr wrap="none" rtlCol="0">
            <a:spAutoFit/>
          </a:bodyPr>
          <a:lstStyle/>
          <a:p>
            <a:pPr algn="ctr"/>
            <a:r>
              <a:rPr lang="en-QA" dirty="0"/>
              <a:t>False Positive Rate</a:t>
            </a:r>
          </a:p>
          <a:p>
            <a:pPr algn="ctr"/>
            <a:r>
              <a:rPr lang="en-QA" dirty="0"/>
              <a:t>(1- </a:t>
            </a:r>
            <a:r>
              <a:rPr lang="en-QA" b="1" dirty="0">
                <a:solidFill>
                  <a:srgbClr val="0070C0"/>
                </a:solidFill>
              </a:rPr>
              <a:t>Specificity</a:t>
            </a:r>
            <a:r>
              <a:rPr lang="en-QA" dirty="0"/>
              <a:t>)</a:t>
            </a:r>
          </a:p>
        </p:txBody>
      </p:sp>
      <p:sp>
        <p:nvSpPr>
          <p:cNvPr id="4" name="TextBox 3">
            <a:extLst>
              <a:ext uri="{FF2B5EF4-FFF2-40B4-BE49-F238E27FC236}">
                <a16:creationId xmlns:a16="http://schemas.microsoft.com/office/drawing/2014/main" id="{203B83FE-B7BE-0D56-1C9B-80CCC290FDFB}"/>
              </a:ext>
            </a:extLst>
          </p:cNvPr>
          <p:cNvSpPr txBox="1"/>
          <p:nvPr/>
        </p:nvSpPr>
        <p:spPr>
          <a:xfrm>
            <a:off x="5197810" y="5598646"/>
            <a:ext cx="617477" cy="369332"/>
          </a:xfrm>
          <a:prstGeom prst="rect">
            <a:avLst/>
          </a:prstGeom>
          <a:noFill/>
        </p:spPr>
        <p:txBody>
          <a:bodyPr wrap="none" rtlCol="0">
            <a:spAutoFit/>
          </a:bodyPr>
          <a:lstStyle/>
          <a:p>
            <a:r>
              <a:rPr lang="en-US" dirty="0"/>
              <a:t>(</a:t>
            </a:r>
            <a:r>
              <a:rPr lang="en-US" b="1" dirty="0"/>
              <a:t>0</a:t>
            </a:r>
            <a:r>
              <a:rPr lang="en-US" dirty="0"/>
              <a:t>,</a:t>
            </a:r>
            <a:r>
              <a:rPr lang="en-US" b="1" dirty="0"/>
              <a:t>0</a:t>
            </a:r>
            <a:r>
              <a:rPr lang="en-US" dirty="0"/>
              <a:t>)</a:t>
            </a:r>
          </a:p>
        </p:txBody>
      </p:sp>
      <p:sp>
        <p:nvSpPr>
          <p:cNvPr id="6" name="TextBox 5">
            <a:extLst>
              <a:ext uri="{FF2B5EF4-FFF2-40B4-BE49-F238E27FC236}">
                <a16:creationId xmlns:a16="http://schemas.microsoft.com/office/drawing/2014/main" id="{2F95468C-D7B6-49E5-B9BE-9DB760172CBA}"/>
              </a:ext>
            </a:extLst>
          </p:cNvPr>
          <p:cNvSpPr txBox="1"/>
          <p:nvPr/>
        </p:nvSpPr>
        <p:spPr>
          <a:xfrm>
            <a:off x="5272513" y="2874750"/>
            <a:ext cx="301686" cy="369332"/>
          </a:xfrm>
          <a:prstGeom prst="rect">
            <a:avLst/>
          </a:prstGeom>
          <a:noFill/>
        </p:spPr>
        <p:txBody>
          <a:bodyPr wrap="none" rtlCol="0">
            <a:spAutoFit/>
          </a:bodyPr>
          <a:lstStyle/>
          <a:p>
            <a:r>
              <a:rPr lang="en-US" b="1" dirty="0"/>
              <a:t>1</a:t>
            </a:r>
          </a:p>
        </p:txBody>
      </p:sp>
      <p:cxnSp>
        <p:nvCxnSpPr>
          <p:cNvPr id="8" name="Straight Connector 7">
            <a:extLst>
              <a:ext uri="{FF2B5EF4-FFF2-40B4-BE49-F238E27FC236}">
                <a16:creationId xmlns:a16="http://schemas.microsoft.com/office/drawing/2014/main" id="{0B980AD0-1F70-7F05-C73E-3524429D9C9D}"/>
              </a:ext>
            </a:extLst>
          </p:cNvPr>
          <p:cNvCxnSpPr>
            <a:cxnSpLocks/>
          </p:cNvCxnSpPr>
          <p:nvPr/>
        </p:nvCxnSpPr>
        <p:spPr>
          <a:xfrm>
            <a:off x="5574199" y="3084816"/>
            <a:ext cx="1258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0610AB-60EF-F652-FE8F-0B620D53483C}"/>
              </a:ext>
            </a:extLst>
          </p:cNvPr>
          <p:cNvCxnSpPr>
            <a:cxnSpLocks/>
          </p:cNvCxnSpPr>
          <p:nvPr/>
        </p:nvCxnSpPr>
        <p:spPr>
          <a:xfrm>
            <a:off x="9296548" y="5505358"/>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B0A9168-CD12-08EF-7CEC-7A97FAC5A71D}"/>
              </a:ext>
            </a:extLst>
          </p:cNvPr>
          <p:cNvSpPr txBox="1"/>
          <p:nvPr/>
        </p:nvSpPr>
        <p:spPr>
          <a:xfrm>
            <a:off x="9125950" y="5619402"/>
            <a:ext cx="301686" cy="369332"/>
          </a:xfrm>
          <a:prstGeom prst="rect">
            <a:avLst/>
          </a:prstGeom>
          <a:noFill/>
        </p:spPr>
        <p:txBody>
          <a:bodyPr wrap="none" rtlCol="0">
            <a:spAutoFit/>
          </a:bodyPr>
          <a:lstStyle/>
          <a:p>
            <a:r>
              <a:rPr lang="en-US" b="1" dirty="0"/>
              <a:t>1</a:t>
            </a:r>
          </a:p>
        </p:txBody>
      </p:sp>
    </p:spTree>
    <p:extLst>
      <p:ext uri="{BB962C8B-B14F-4D97-AF65-F5344CB8AC3E}">
        <p14:creationId xmlns:p14="http://schemas.microsoft.com/office/powerpoint/2010/main" val="3836366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E2DEF-3D5D-AA42-B870-A14352B79B6D}"/>
              </a:ext>
            </a:extLst>
          </p:cNvPr>
          <p:cNvSpPr>
            <a:spLocks noGrp="1"/>
          </p:cNvSpPr>
          <p:nvPr>
            <p:ph type="title"/>
          </p:nvPr>
        </p:nvSpPr>
        <p:spPr/>
        <p:txBody>
          <a:bodyPr/>
          <a:lstStyle/>
          <a:p>
            <a:pPr algn="ctr"/>
            <a:r>
              <a:rPr lang="en-QA" dirty="0"/>
              <a:t>Outline</a:t>
            </a:r>
          </a:p>
        </p:txBody>
      </p:sp>
      <p:sp>
        <p:nvSpPr>
          <p:cNvPr id="4" name="Rounded Rectangle 3">
            <a:extLst>
              <a:ext uri="{FF2B5EF4-FFF2-40B4-BE49-F238E27FC236}">
                <a16:creationId xmlns:a16="http://schemas.microsoft.com/office/drawing/2014/main" id="{7CDD6010-A904-4A4A-9111-190BFC60E606}"/>
              </a:ext>
            </a:extLst>
          </p:cNvPr>
          <p:cNvSpPr/>
          <p:nvPr/>
        </p:nvSpPr>
        <p:spPr>
          <a:xfrm>
            <a:off x="4364736" y="2170176"/>
            <a:ext cx="3255264" cy="1060704"/>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QA" sz="2800" dirty="0">
                <a:solidFill>
                  <a:schemeClr val="tx1"/>
                </a:solidFill>
              </a:rPr>
              <a:t>Introduction</a:t>
            </a:r>
          </a:p>
        </p:txBody>
      </p:sp>
      <p:sp>
        <p:nvSpPr>
          <p:cNvPr id="5" name="Rounded Rectangle 4">
            <a:extLst>
              <a:ext uri="{FF2B5EF4-FFF2-40B4-BE49-F238E27FC236}">
                <a16:creationId xmlns:a16="http://schemas.microsoft.com/office/drawing/2014/main" id="{FA1C1EC5-355B-7343-B6A0-2C304FF2E20F}"/>
              </a:ext>
            </a:extLst>
          </p:cNvPr>
          <p:cNvSpPr/>
          <p:nvPr/>
        </p:nvSpPr>
        <p:spPr>
          <a:xfrm>
            <a:off x="1219200" y="4001294"/>
            <a:ext cx="2548128" cy="1085088"/>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QA" sz="2400" dirty="0"/>
              <a:t>What is AI?</a:t>
            </a:r>
          </a:p>
        </p:txBody>
      </p:sp>
      <p:sp>
        <p:nvSpPr>
          <p:cNvPr id="6" name="Rounded Rectangle 5">
            <a:extLst>
              <a:ext uri="{FF2B5EF4-FFF2-40B4-BE49-F238E27FC236}">
                <a16:creationId xmlns:a16="http://schemas.microsoft.com/office/drawing/2014/main" id="{A99CD192-1D02-654F-AD75-A681B6ABA6D2}"/>
              </a:ext>
            </a:extLst>
          </p:cNvPr>
          <p:cNvSpPr/>
          <p:nvPr/>
        </p:nvSpPr>
        <p:spPr>
          <a:xfrm>
            <a:off x="4718304" y="4001294"/>
            <a:ext cx="2548128" cy="1085088"/>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t>Administrivia</a:t>
            </a:r>
            <a:endParaRPr lang="en-QA" sz="2800" dirty="0"/>
          </a:p>
        </p:txBody>
      </p:sp>
      <p:sp>
        <p:nvSpPr>
          <p:cNvPr id="7" name="Rounded Rectangle 6">
            <a:extLst>
              <a:ext uri="{FF2B5EF4-FFF2-40B4-BE49-F238E27FC236}">
                <a16:creationId xmlns:a16="http://schemas.microsoft.com/office/drawing/2014/main" id="{B0E6792B-C510-7848-BAD6-ABF165D2C69A}"/>
              </a:ext>
            </a:extLst>
          </p:cNvPr>
          <p:cNvSpPr/>
          <p:nvPr/>
        </p:nvSpPr>
        <p:spPr>
          <a:xfrm>
            <a:off x="8217408" y="4001294"/>
            <a:ext cx="2548128" cy="1085088"/>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t>AI Applications in Medicine</a:t>
            </a:r>
            <a:endParaRPr lang="en-QA" sz="2800" dirty="0"/>
          </a:p>
        </p:txBody>
      </p:sp>
      <p:cxnSp>
        <p:nvCxnSpPr>
          <p:cNvPr id="9" name="Straight Arrow Connector 8">
            <a:extLst>
              <a:ext uri="{FF2B5EF4-FFF2-40B4-BE49-F238E27FC236}">
                <a16:creationId xmlns:a16="http://schemas.microsoft.com/office/drawing/2014/main" id="{98CFD953-33F4-4243-9A84-BC6E7211F87D}"/>
              </a:ext>
            </a:extLst>
          </p:cNvPr>
          <p:cNvCxnSpPr>
            <a:stCxn id="4" idx="2"/>
            <a:endCxn id="5" idx="0"/>
          </p:cNvCxnSpPr>
          <p:nvPr/>
        </p:nvCxnSpPr>
        <p:spPr>
          <a:xfrm flipH="1">
            <a:off x="2493264" y="3230880"/>
            <a:ext cx="3499104" cy="7704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DDF7352-B5EC-BA4F-B914-FFA1EEE21CFF}"/>
              </a:ext>
            </a:extLst>
          </p:cNvPr>
          <p:cNvCxnSpPr>
            <a:endCxn id="6" idx="0"/>
          </p:cNvCxnSpPr>
          <p:nvPr/>
        </p:nvCxnSpPr>
        <p:spPr>
          <a:xfrm>
            <a:off x="5992368" y="3230880"/>
            <a:ext cx="0" cy="7704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29574AC-AFDF-BA40-BC66-3A3E718E58D5}"/>
              </a:ext>
            </a:extLst>
          </p:cNvPr>
          <p:cNvCxnSpPr>
            <a:stCxn id="4" idx="2"/>
            <a:endCxn id="7" idx="0"/>
          </p:cNvCxnSpPr>
          <p:nvPr/>
        </p:nvCxnSpPr>
        <p:spPr>
          <a:xfrm>
            <a:off x="5992368" y="3230880"/>
            <a:ext cx="3499104" cy="7704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Striped Right Arrow 13">
            <a:extLst>
              <a:ext uri="{FF2B5EF4-FFF2-40B4-BE49-F238E27FC236}">
                <a16:creationId xmlns:a16="http://schemas.microsoft.com/office/drawing/2014/main" id="{18D42C83-97D7-1E4E-9CDE-C4F75910AEE4}"/>
              </a:ext>
            </a:extLst>
          </p:cNvPr>
          <p:cNvSpPr/>
          <p:nvPr/>
        </p:nvSpPr>
        <p:spPr>
          <a:xfrm rot="16200000">
            <a:off x="9206595" y="5267166"/>
            <a:ext cx="569754" cy="548640"/>
          </a:xfrm>
          <a:prstGeom prst="strip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QA"/>
          </a:p>
        </p:txBody>
      </p:sp>
    </p:spTree>
    <p:extLst>
      <p:ext uri="{BB962C8B-B14F-4D97-AF65-F5344CB8AC3E}">
        <p14:creationId xmlns:p14="http://schemas.microsoft.com/office/powerpoint/2010/main" val="150991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909300" cy="4351338"/>
          </a:xfrm>
        </p:spPr>
        <p:txBody>
          <a:bodyPr>
            <a:normAutofit/>
          </a:bodyPr>
          <a:lstStyle/>
          <a:p>
            <a:r>
              <a:rPr lang="en-US" dirty="0">
                <a:solidFill>
                  <a:srgbClr val="00B0F0"/>
                </a:solidFill>
              </a:rPr>
              <a:t>A Preamble</a:t>
            </a:r>
            <a:r>
              <a:rPr lang="en-US" dirty="0"/>
              <a:t>: Receiver Operator Characteristic (</a:t>
            </a:r>
            <a:r>
              <a:rPr lang="en-US" b="1" dirty="0"/>
              <a:t>ROC</a:t>
            </a:r>
            <a:r>
              <a:rPr lang="en-US" dirty="0"/>
              <a:t>) and Area Under the Curve (</a:t>
            </a:r>
            <a:r>
              <a:rPr lang="en-US" b="1" dirty="0"/>
              <a:t>AUC</a:t>
            </a:r>
            <a:r>
              <a:rPr lang="en-US" dirty="0"/>
              <a:t>)</a:t>
            </a:r>
          </a:p>
          <a:p>
            <a:endParaRPr lang="en-US" dirty="0"/>
          </a:p>
        </p:txBody>
      </p:sp>
      <p:grpSp>
        <p:nvGrpSpPr>
          <p:cNvPr id="21" name="Group 20">
            <a:extLst>
              <a:ext uri="{FF2B5EF4-FFF2-40B4-BE49-F238E27FC236}">
                <a16:creationId xmlns:a16="http://schemas.microsoft.com/office/drawing/2014/main" id="{8159A006-1A46-1545-9E25-1D56674A2644}"/>
              </a:ext>
            </a:extLst>
          </p:cNvPr>
          <p:cNvGrpSpPr/>
          <p:nvPr/>
        </p:nvGrpSpPr>
        <p:grpSpPr>
          <a:xfrm>
            <a:off x="5641848" y="2968258"/>
            <a:ext cx="3771900" cy="2616200"/>
            <a:chOff x="5384800" y="2794000"/>
            <a:chExt cx="3771900" cy="2616200"/>
          </a:xfrm>
        </p:grpSpPr>
        <p:cxnSp>
          <p:nvCxnSpPr>
            <p:cNvPr id="7" name="Straight Arrow Connector 6">
              <a:extLst>
                <a:ext uri="{FF2B5EF4-FFF2-40B4-BE49-F238E27FC236}">
                  <a16:creationId xmlns:a16="http://schemas.microsoft.com/office/drawing/2014/main" id="{39718ACB-1E5C-9D4A-9C04-50DA842A24E6}"/>
                </a:ext>
              </a:extLst>
            </p:cNvPr>
            <p:cNvCxnSpPr/>
            <p:nvPr/>
          </p:nvCxnSpPr>
          <p:spPr>
            <a:xfrm flipV="1">
              <a:off x="5384800" y="2794000"/>
              <a:ext cx="0" cy="26035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B01DEC8-10FF-9D49-B686-977F64371815}"/>
                </a:ext>
              </a:extLst>
            </p:cNvPr>
            <p:cNvCxnSpPr>
              <a:cxnSpLocks/>
            </p:cNvCxnSpPr>
            <p:nvPr/>
          </p:nvCxnSpPr>
          <p:spPr>
            <a:xfrm flipV="1">
              <a:off x="5384800" y="5397500"/>
              <a:ext cx="3771900" cy="127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50FF4566-7FAB-9A4C-B803-170F2028E1B9}"/>
              </a:ext>
            </a:extLst>
          </p:cNvPr>
          <p:cNvSpPr txBox="1"/>
          <p:nvPr/>
        </p:nvSpPr>
        <p:spPr>
          <a:xfrm>
            <a:off x="3651682" y="3946842"/>
            <a:ext cx="1854867" cy="646331"/>
          </a:xfrm>
          <a:prstGeom prst="rect">
            <a:avLst/>
          </a:prstGeom>
          <a:noFill/>
        </p:spPr>
        <p:txBody>
          <a:bodyPr wrap="none" rtlCol="0">
            <a:spAutoFit/>
          </a:bodyPr>
          <a:lstStyle/>
          <a:p>
            <a:pPr algn="ctr"/>
            <a:r>
              <a:rPr lang="en-QA" dirty="0"/>
              <a:t>True Positive Rate</a:t>
            </a:r>
          </a:p>
          <a:p>
            <a:pPr algn="ctr"/>
            <a:r>
              <a:rPr lang="en-QA" dirty="0"/>
              <a:t>(</a:t>
            </a:r>
            <a:r>
              <a:rPr lang="en-QA" b="1" dirty="0">
                <a:solidFill>
                  <a:srgbClr val="92D050"/>
                </a:solidFill>
              </a:rPr>
              <a:t>Sensitivity</a:t>
            </a:r>
            <a:r>
              <a:rPr lang="en-QA" dirty="0"/>
              <a:t>)</a:t>
            </a:r>
          </a:p>
        </p:txBody>
      </p:sp>
      <p:sp>
        <p:nvSpPr>
          <p:cNvPr id="27" name="Oval 26">
            <a:extLst>
              <a:ext uri="{FF2B5EF4-FFF2-40B4-BE49-F238E27FC236}">
                <a16:creationId xmlns:a16="http://schemas.microsoft.com/office/drawing/2014/main" id="{BAFB92DE-8A53-1047-9DCC-65FA61DF4B1F}"/>
              </a:ext>
            </a:extLst>
          </p:cNvPr>
          <p:cNvSpPr/>
          <p:nvPr/>
        </p:nvSpPr>
        <p:spPr>
          <a:xfrm>
            <a:off x="9230148" y="2967616"/>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28" name="Oval 27">
            <a:extLst>
              <a:ext uri="{FF2B5EF4-FFF2-40B4-BE49-F238E27FC236}">
                <a16:creationId xmlns:a16="http://schemas.microsoft.com/office/drawing/2014/main" id="{AF3B2846-C992-1040-8A16-62AC2A6F8911}"/>
              </a:ext>
            </a:extLst>
          </p:cNvPr>
          <p:cNvSpPr/>
          <p:nvPr/>
        </p:nvSpPr>
        <p:spPr>
          <a:xfrm>
            <a:off x="5594095" y="5400858"/>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29" name="Oval 28">
            <a:extLst>
              <a:ext uri="{FF2B5EF4-FFF2-40B4-BE49-F238E27FC236}">
                <a16:creationId xmlns:a16="http://schemas.microsoft.com/office/drawing/2014/main" id="{CC7059ED-EDAC-9648-99EE-E0BD5C363376}"/>
              </a:ext>
            </a:extLst>
          </p:cNvPr>
          <p:cNvSpPr/>
          <p:nvPr/>
        </p:nvSpPr>
        <p:spPr>
          <a:xfrm>
            <a:off x="8784398" y="2967616"/>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1" name="Oval 30">
            <a:extLst>
              <a:ext uri="{FF2B5EF4-FFF2-40B4-BE49-F238E27FC236}">
                <a16:creationId xmlns:a16="http://schemas.microsoft.com/office/drawing/2014/main" id="{B713D541-E526-A74B-9689-A1AF32921B30}"/>
              </a:ext>
            </a:extLst>
          </p:cNvPr>
          <p:cNvSpPr/>
          <p:nvPr/>
        </p:nvSpPr>
        <p:spPr>
          <a:xfrm>
            <a:off x="8099848" y="2967616"/>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2" name="Oval 31">
            <a:extLst>
              <a:ext uri="{FF2B5EF4-FFF2-40B4-BE49-F238E27FC236}">
                <a16:creationId xmlns:a16="http://schemas.microsoft.com/office/drawing/2014/main" id="{BFCAE9A7-16EF-C94B-B1A0-411564E06128}"/>
              </a:ext>
            </a:extLst>
          </p:cNvPr>
          <p:cNvSpPr/>
          <p:nvPr/>
        </p:nvSpPr>
        <p:spPr>
          <a:xfrm>
            <a:off x="6786496" y="3763242"/>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3" name="Oval 32">
            <a:extLst>
              <a:ext uri="{FF2B5EF4-FFF2-40B4-BE49-F238E27FC236}">
                <a16:creationId xmlns:a16="http://schemas.microsoft.com/office/drawing/2014/main" id="{9A6EDF88-9443-5F44-8B3A-7AE645C9DE31}"/>
              </a:ext>
            </a:extLst>
          </p:cNvPr>
          <p:cNvSpPr/>
          <p:nvPr/>
        </p:nvSpPr>
        <p:spPr>
          <a:xfrm>
            <a:off x="6103448" y="3763242"/>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4" name="Oval 33">
            <a:extLst>
              <a:ext uri="{FF2B5EF4-FFF2-40B4-BE49-F238E27FC236}">
                <a16:creationId xmlns:a16="http://schemas.microsoft.com/office/drawing/2014/main" id="{29924C58-6956-1B4B-BE3E-556A45005A80}"/>
              </a:ext>
            </a:extLst>
          </p:cNvPr>
          <p:cNvSpPr/>
          <p:nvPr/>
        </p:nvSpPr>
        <p:spPr>
          <a:xfrm>
            <a:off x="5550048" y="3763242"/>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5" name="Oval 34">
            <a:extLst>
              <a:ext uri="{FF2B5EF4-FFF2-40B4-BE49-F238E27FC236}">
                <a16:creationId xmlns:a16="http://schemas.microsoft.com/office/drawing/2014/main" id="{A8BE215F-BBE1-1E40-852F-65950F5BC5F5}"/>
              </a:ext>
            </a:extLst>
          </p:cNvPr>
          <p:cNvSpPr/>
          <p:nvPr/>
        </p:nvSpPr>
        <p:spPr>
          <a:xfrm>
            <a:off x="5544796" y="4554142"/>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cxnSp>
        <p:nvCxnSpPr>
          <p:cNvPr id="5" name="Straight Connector 4">
            <a:extLst>
              <a:ext uri="{FF2B5EF4-FFF2-40B4-BE49-F238E27FC236}">
                <a16:creationId xmlns:a16="http://schemas.microsoft.com/office/drawing/2014/main" id="{94683B9F-9E7C-CF40-94C3-092373027807}"/>
              </a:ext>
            </a:extLst>
          </p:cNvPr>
          <p:cNvCxnSpPr>
            <a:cxnSpLocks/>
            <a:stCxn id="27" idx="6"/>
            <a:endCxn id="31" idx="6"/>
          </p:cNvCxnSpPr>
          <p:nvPr/>
        </p:nvCxnSpPr>
        <p:spPr>
          <a:xfrm flipH="1">
            <a:off x="8283448" y="3059416"/>
            <a:ext cx="11303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AEECB19-CAA1-3941-B70E-E2770801B60B}"/>
              </a:ext>
            </a:extLst>
          </p:cNvPr>
          <p:cNvCxnSpPr>
            <a:stCxn id="31" idx="2"/>
            <a:endCxn id="32" idx="7"/>
          </p:cNvCxnSpPr>
          <p:nvPr/>
        </p:nvCxnSpPr>
        <p:spPr>
          <a:xfrm flipH="1">
            <a:off x="6943208" y="3059416"/>
            <a:ext cx="1156640" cy="7307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A8DF6B2-16E0-9340-B05A-4E89FA076F09}"/>
              </a:ext>
            </a:extLst>
          </p:cNvPr>
          <p:cNvCxnSpPr>
            <a:cxnSpLocks/>
            <a:stCxn id="32" idx="2"/>
            <a:endCxn id="34" idx="6"/>
          </p:cNvCxnSpPr>
          <p:nvPr/>
        </p:nvCxnSpPr>
        <p:spPr>
          <a:xfrm flipH="1">
            <a:off x="5733648" y="3855042"/>
            <a:ext cx="10528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0281F8-BE86-F744-8615-C67D96D51089}"/>
              </a:ext>
            </a:extLst>
          </p:cNvPr>
          <p:cNvCxnSpPr>
            <a:cxnSpLocks/>
            <a:stCxn id="34" idx="4"/>
          </p:cNvCxnSpPr>
          <p:nvPr/>
        </p:nvCxnSpPr>
        <p:spPr>
          <a:xfrm>
            <a:off x="5641848" y="3946843"/>
            <a:ext cx="0" cy="14759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25B4988-CEB2-C145-91CE-C9BDF06BFF69}"/>
              </a:ext>
            </a:extLst>
          </p:cNvPr>
          <p:cNvCxnSpPr>
            <a:stCxn id="27" idx="6"/>
          </p:cNvCxnSpPr>
          <p:nvPr/>
        </p:nvCxnSpPr>
        <p:spPr>
          <a:xfrm>
            <a:off x="9413748" y="3059416"/>
            <a:ext cx="0" cy="2525042"/>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662159C-3752-0F4B-BD39-DAD0D1646BEB}"/>
              </a:ext>
            </a:extLst>
          </p:cNvPr>
          <p:cNvSpPr txBox="1"/>
          <p:nvPr/>
        </p:nvSpPr>
        <p:spPr>
          <a:xfrm>
            <a:off x="7518776" y="4270007"/>
            <a:ext cx="729239" cy="461665"/>
          </a:xfrm>
          <a:prstGeom prst="rect">
            <a:avLst/>
          </a:prstGeom>
          <a:noFill/>
        </p:spPr>
        <p:txBody>
          <a:bodyPr wrap="none" rtlCol="0">
            <a:spAutoFit/>
          </a:bodyPr>
          <a:lstStyle/>
          <a:p>
            <a:r>
              <a:rPr lang="en-QA" sz="2400" b="1" dirty="0">
                <a:solidFill>
                  <a:srgbClr val="FF0000"/>
                </a:solidFill>
              </a:rPr>
              <a:t>AUC</a:t>
            </a:r>
          </a:p>
        </p:txBody>
      </p:sp>
      <p:sp>
        <p:nvSpPr>
          <p:cNvPr id="25" name="TextBox 24">
            <a:extLst>
              <a:ext uri="{FF2B5EF4-FFF2-40B4-BE49-F238E27FC236}">
                <a16:creationId xmlns:a16="http://schemas.microsoft.com/office/drawing/2014/main" id="{1AFE109F-EF40-8544-B4C6-2D4E4ED2D537}"/>
              </a:ext>
            </a:extLst>
          </p:cNvPr>
          <p:cNvSpPr txBox="1"/>
          <p:nvPr/>
        </p:nvSpPr>
        <p:spPr>
          <a:xfrm>
            <a:off x="567603" y="3741639"/>
            <a:ext cx="2981201" cy="1323439"/>
          </a:xfrm>
          <a:prstGeom prst="rect">
            <a:avLst/>
          </a:prstGeom>
          <a:noFill/>
        </p:spPr>
        <p:txBody>
          <a:bodyPr wrap="none" rtlCol="0">
            <a:spAutoFit/>
          </a:bodyPr>
          <a:lstStyle/>
          <a:p>
            <a:r>
              <a:rPr lang="en-GB" sz="2000" b="1" dirty="0"/>
              <a:t>Afterwards, we can </a:t>
            </a:r>
            <a:br>
              <a:rPr lang="en-GB" sz="2000" b="1" dirty="0"/>
            </a:br>
            <a:r>
              <a:rPr lang="en-GB" sz="2000" b="1" dirty="0"/>
              <a:t>summarize all the results</a:t>
            </a:r>
            <a:br>
              <a:rPr lang="en-GB" sz="2000" b="1" dirty="0"/>
            </a:br>
            <a:r>
              <a:rPr lang="en-GB" sz="2000" b="1" dirty="0"/>
              <a:t>under all the threshold </a:t>
            </a:r>
          </a:p>
          <a:p>
            <a:r>
              <a:rPr lang="en-GB" sz="2000" b="1" dirty="0"/>
              <a:t>values using an ROC graph</a:t>
            </a:r>
            <a:endParaRPr lang="en-QA" sz="2000" b="1" dirty="0"/>
          </a:p>
        </p:txBody>
      </p:sp>
      <p:sp>
        <p:nvSpPr>
          <p:cNvPr id="10" name="TextBox 9">
            <a:extLst>
              <a:ext uri="{FF2B5EF4-FFF2-40B4-BE49-F238E27FC236}">
                <a16:creationId xmlns:a16="http://schemas.microsoft.com/office/drawing/2014/main" id="{0290DEA2-A1C8-3D47-8D5C-2012089ECB20}"/>
              </a:ext>
            </a:extLst>
          </p:cNvPr>
          <p:cNvSpPr txBox="1"/>
          <p:nvPr/>
        </p:nvSpPr>
        <p:spPr>
          <a:xfrm>
            <a:off x="9575874" y="3855042"/>
            <a:ext cx="2209644" cy="707886"/>
          </a:xfrm>
          <a:prstGeom prst="rect">
            <a:avLst/>
          </a:prstGeom>
          <a:noFill/>
        </p:spPr>
        <p:txBody>
          <a:bodyPr wrap="none" rtlCol="0">
            <a:spAutoFit/>
          </a:bodyPr>
          <a:lstStyle/>
          <a:p>
            <a:r>
              <a:rPr lang="en-QA" sz="2000" dirty="0"/>
              <a:t>The larger the AUC,</a:t>
            </a:r>
          </a:p>
          <a:p>
            <a:r>
              <a:rPr lang="en-US" sz="2000" dirty="0"/>
              <a:t>t</a:t>
            </a:r>
            <a:r>
              <a:rPr lang="en-QA" sz="2000" dirty="0"/>
              <a:t>he better!</a:t>
            </a:r>
          </a:p>
        </p:txBody>
      </p:sp>
      <p:sp>
        <p:nvSpPr>
          <p:cNvPr id="30" name="TextBox 29">
            <a:extLst>
              <a:ext uri="{FF2B5EF4-FFF2-40B4-BE49-F238E27FC236}">
                <a16:creationId xmlns:a16="http://schemas.microsoft.com/office/drawing/2014/main" id="{FAC8DF6E-8ED0-0C41-9E61-4D59321E9DEA}"/>
              </a:ext>
            </a:extLst>
          </p:cNvPr>
          <p:cNvSpPr txBox="1"/>
          <p:nvPr/>
        </p:nvSpPr>
        <p:spPr>
          <a:xfrm>
            <a:off x="6573884" y="5665569"/>
            <a:ext cx="1907831" cy="646331"/>
          </a:xfrm>
          <a:prstGeom prst="rect">
            <a:avLst/>
          </a:prstGeom>
          <a:noFill/>
        </p:spPr>
        <p:txBody>
          <a:bodyPr wrap="none" rtlCol="0">
            <a:spAutoFit/>
          </a:bodyPr>
          <a:lstStyle/>
          <a:p>
            <a:pPr algn="ctr"/>
            <a:r>
              <a:rPr lang="en-QA" dirty="0"/>
              <a:t>False Positive Rate</a:t>
            </a:r>
          </a:p>
          <a:p>
            <a:pPr algn="ctr"/>
            <a:r>
              <a:rPr lang="en-QA" dirty="0"/>
              <a:t>(1- </a:t>
            </a:r>
            <a:r>
              <a:rPr lang="en-QA" b="1" dirty="0">
                <a:solidFill>
                  <a:srgbClr val="0070C0"/>
                </a:solidFill>
              </a:rPr>
              <a:t>Specificity</a:t>
            </a:r>
            <a:r>
              <a:rPr lang="en-QA" dirty="0"/>
              <a:t>)</a:t>
            </a:r>
          </a:p>
        </p:txBody>
      </p:sp>
      <p:sp>
        <p:nvSpPr>
          <p:cNvPr id="4" name="TextBox 3">
            <a:extLst>
              <a:ext uri="{FF2B5EF4-FFF2-40B4-BE49-F238E27FC236}">
                <a16:creationId xmlns:a16="http://schemas.microsoft.com/office/drawing/2014/main" id="{E37967D0-3A72-F503-6E70-72EB93451A5C}"/>
              </a:ext>
            </a:extLst>
          </p:cNvPr>
          <p:cNvSpPr txBox="1"/>
          <p:nvPr/>
        </p:nvSpPr>
        <p:spPr>
          <a:xfrm>
            <a:off x="5197810" y="5598646"/>
            <a:ext cx="617477" cy="369332"/>
          </a:xfrm>
          <a:prstGeom prst="rect">
            <a:avLst/>
          </a:prstGeom>
          <a:noFill/>
        </p:spPr>
        <p:txBody>
          <a:bodyPr wrap="none" rtlCol="0">
            <a:spAutoFit/>
          </a:bodyPr>
          <a:lstStyle/>
          <a:p>
            <a:r>
              <a:rPr lang="en-US" dirty="0"/>
              <a:t>(</a:t>
            </a:r>
            <a:r>
              <a:rPr lang="en-US" b="1" dirty="0"/>
              <a:t>0</a:t>
            </a:r>
            <a:r>
              <a:rPr lang="en-US" dirty="0"/>
              <a:t>,</a:t>
            </a:r>
            <a:r>
              <a:rPr lang="en-US" b="1" dirty="0"/>
              <a:t>0</a:t>
            </a:r>
            <a:r>
              <a:rPr lang="en-US" dirty="0"/>
              <a:t>)</a:t>
            </a:r>
          </a:p>
        </p:txBody>
      </p:sp>
      <p:sp>
        <p:nvSpPr>
          <p:cNvPr id="12" name="TextBox 11">
            <a:extLst>
              <a:ext uri="{FF2B5EF4-FFF2-40B4-BE49-F238E27FC236}">
                <a16:creationId xmlns:a16="http://schemas.microsoft.com/office/drawing/2014/main" id="{D9BCC5CD-A7B5-DCDD-D73D-0506D32F7A4D}"/>
              </a:ext>
            </a:extLst>
          </p:cNvPr>
          <p:cNvSpPr txBox="1"/>
          <p:nvPr/>
        </p:nvSpPr>
        <p:spPr>
          <a:xfrm>
            <a:off x="5272513" y="2874750"/>
            <a:ext cx="301686" cy="369332"/>
          </a:xfrm>
          <a:prstGeom prst="rect">
            <a:avLst/>
          </a:prstGeom>
          <a:noFill/>
        </p:spPr>
        <p:txBody>
          <a:bodyPr wrap="none" rtlCol="0">
            <a:spAutoFit/>
          </a:bodyPr>
          <a:lstStyle/>
          <a:p>
            <a:r>
              <a:rPr lang="en-US" b="1" dirty="0"/>
              <a:t>1</a:t>
            </a:r>
          </a:p>
        </p:txBody>
      </p:sp>
      <p:cxnSp>
        <p:nvCxnSpPr>
          <p:cNvPr id="13" name="Straight Connector 12">
            <a:extLst>
              <a:ext uri="{FF2B5EF4-FFF2-40B4-BE49-F238E27FC236}">
                <a16:creationId xmlns:a16="http://schemas.microsoft.com/office/drawing/2014/main" id="{CF94B4F4-77A9-7906-3348-B086C342144A}"/>
              </a:ext>
            </a:extLst>
          </p:cNvPr>
          <p:cNvCxnSpPr>
            <a:cxnSpLocks/>
          </p:cNvCxnSpPr>
          <p:nvPr/>
        </p:nvCxnSpPr>
        <p:spPr>
          <a:xfrm>
            <a:off x="5574199" y="3084816"/>
            <a:ext cx="1258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DF43378-5253-01C1-C2FB-B16F8D303147}"/>
              </a:ext>
            </a:extLst>
          </p:cNvPr>
          <p:cNvCxnSpPr>
            <a:cxnSpLocks/>
          </p:cNvCxnSpPr>
          <p:nvPr/>
        </p:nvCxnSpPr>
        <p:spPr>
          <a:xfrm>
            <a:off x="9296548" y="5505358"/>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C89C85B-D2FF-89C7-D573-508B011F901B}"/>
              </a:ext>
            </a:extLst>
          </p:cNvPr>
          <p:cNvSpPr txBox="1"/>
          <p:nvPr/>
        </p:nvSpPr>
        <p:spPr>
          <a:xfrm>
            <a:off x="9125950" y="5619402"/>
            <a:ext cx="301686" cy="369332"/>
          </a:xfrm>
          <a:prstGeom prst="rect">
            <a:avLst/>
          </a:prstGeom>
          <a:noFill/>
        </p:spPr>
        <p:txBody>
          <a:bodyPr wrap="none" rtlCol="0">
            <a:spAutoFit/>
          </a:bodyPr>
          <a:lstStyle/>
          <a:p>
            <a:r>
              <a:rPr lang="en-US" b="1" dirty="0"/>
              <a:t>1</a:t>
            </a:r>
          </a:p>
        </p:txBody>
      </p:sp>
    </p:spTree>
    <p:extLst>
      <p:ext uri="{BB962C8B-B14F-4D97-AF65-F5344CB8AC3E}">
        <p14:creationId xmlns:p14="http://schemas.microsoft.com/office/powerpoint/2010/main" val="146175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646664" cy="4351338"/>
          </a:xfrm>
        </p:spPr>
        <p:txBody>
          <a:bodyPr>
            <a:normAutofit/>
          </a:bodyPr>
          <a:lstStyle/>
          <a:p>
            <a:r>
              <a:rPr lang="en-US" dirty="0"/>
              <a:t>Using a validation dataset of 11,388 participants from the UK Biobank</a:t>
            </a:r>
          </a:p>
          <a:p>
            <a:pPr lvl="1"/>
            <a:r>
              <a:rPr lang="en-US" dirty="0"/>
              <a:t>The </a:t>
            </a:r>
            <a:r>
              <a:rPr lang="en-US" dirty="0">
                <a:solidFill>
                  <a:srgbClr val="C00000"/>
                </a:solidFill>
              </a:rPr>
              <a:t>metadata-only</a:t>
            </a:r>
            <a:r>
              <a:rPr lang="en-US" dirty="0"/>
              <a:t> predicted Hb with mean absolute error value (MAEV) of 0.73 and Area Under the Receiver Operating Characteristic Curve (AUC) 0.74</a:t>
            </a:r>
          </a:p>
          <a:p>
            <a:pPr lvl="1"/>
            <a:r>
              <a:rPr lang="en-US" dirty="0"/>
              <a:t>The </a:t>
            </a:r>
            <a:r>
              <a:rPr lang="en-US" dirty="0">
                <a:solidFill>
                  <a:srgbClr val="92D050"/>
                </a:solidFill>
              </a:rPr>
              <a:t>fundus-image-only</a:t>
            </a:r>
            <a:r>
              <a:rPr lang="en-US" dirty="0"/>
              <a:t> predicted Hb with MAEV = 0.67 &amp; AUC = 0.87</a:t>
            </a:r>
          </a:p>
          <a:p>
            <a:pPr lvl="1"/>
            <a:r>
              <a:rPr lang="en-US" dirty="0"/>
              <a:t>The </a:t>
            </a:r>
            <a:r>
              <a:rPr lang="en-US" dirty="0">
                <a:solidFill>
                  <a:srgbClr val="00B0F0"/>
                </a:solidFill>
              </a:rPr>
              <a:t>combined model </a:t>
            </a:r>
            <a:r>
              <a:rPr lang="en-US" dirty="0"/>
              <a:t>predicted Hb with MAEV =0.63 &amp; AUC = 0.88</a:t>
            </a:r>
          </a:p>
          <a:p>
            <a:pPr lvl="1"/>
            <a:endParaRPr lang="en-US" dirty="0"/>
          </a:p>
          <a:p>
            <a:r>
              <a:rPr lang="en-US" dirty="0"/>
              <a:t>The </a:t>
            </a:r>
            <a:r>
              <a:rPr lang="en-US" dirty="0">
                <a:solidFill>
                  <a:srgbClr val="00B0F0"/>
                </a:solidFill>
              </a:rPr>
              <a:t>combined model </a:t>
            </a:r>
            <a:r>
              <a:rPr lang="en-US" dirty="0"/>
              <a:t>predicted Hb, HCT and RBC more accurately than either the fundus-only or metadata-only models </a:t>
            </a:r>
          </a:p>
          <a:p>
            <a:pPr lvl="1"/>
            <a:r>
              <a:rPr lang="en-US" dirty="0"/>
              <a:t>This indicates that both, metadata and fundus images are important for accurate prediction</a:t>
            </a:r>
          </a:p>
          <a:p>
            <a:endParaRPr lang="en-US" dirty="0"/>
          </a:p>
        </p:txBody>
      </p:sp>
    </p:spTree>
    <p:extLst>
      <p:ext uri="{BB962C8B-B14F-4D97-AF65-F5344CB8AC3E}">
        <p14:creationId xmlns:p14="http://schemas.microsoft.com/office/powerpoint/2010/main" val="19344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 </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p:txBody>
          <a:bodyPr>
            <a:normAutofit/>
          </a:bodyPr>
          <a:lstStyle/>
          <a:p>
            <a:r>
              <a:rPr lang="en-US" dirty="0">
                <a:solidFill>
                  <a:srgbClr val="00B0F0"/>
                </a:solidFill>
              </a:rPr>
              <a:t>What does this study entail?</a:t>
            </a:r>
          </a:p>
          <a:p>
            <a:pPr lvl="1"/>
            <a:r>
              <a:rPr lang="en-US" dirty="0"/>
              <a:t>An AI approach that leverages retinal fundus images and metadata can detect anemia and quantify Hb measurements, potentially enabling automated anemia screening using fundus images</a:t>
            </a:r>
          </a:p>
          <a:p>
            <a:pPr lvl="1"/>
            <a:endParaRPr lang="en-US" dirty="0"/>
          </a:p>
          <a:p>
            <a:pPr lvl="1"/>
            <a:r>
              <a:rPr lang="en-US" dirty="0"/>
              <a:t>Since fundus photographs are routinely captured as part of screening for diabetic retinopathy, the ability to predict Hb from these photographs may also enable seamless anemia screening with minimal additional cost</a:t>
            </a:r>
          </a:p>
          <a:p>
            <a:pPr lvl="2"/>
            <a:r>
              <a:rPr lang="en-US" sz="2400" dirty="0"/>
              <a:t>This is important because anemia is twice as common in patients with diabetes</a:t>
            </a:r>
          </a:p>
        </p:txBody>
      </p:sp>
    </p:spTree>
    <p:extLst>
      <p:ext uri="{BB962C8B-B14F-4D97-AF65-F5344CB8AC3E}">
        <p14:creationId xmlns:p14="http://schemas.microsoft.com/office/powerpoint/2010/main" val="253059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DD433-ACB2-A749-AC33-B27DF9D4EEB8}"/>
              </a:ext>
            </a:extLst>
          </p:cNvPr>
          <p:cNvSpPr>
            <a:spLocks noGrp="1"/>
          </p:cNvSpPr>
          <p:nvPr>
            <p:ph type="title"/>
          </p:nvPr>
        </p:nvSpPr>
        <p:spPr/>
        <p:txBody>
          <a:bodyPr/>
          <a:lstStyle/>
          <a:p>
            <a:pPr algn="ctr"/>
            <a:r>
              <a:rPr lang="en-QA" dirty="0"/>
              <a:t>Some Applications of AI in Medicine</a:t>
            </a:r>
          </a:p>
        </p:txBody>
      </p:sp>
      <p:sp>
        <p:nvSpPr>
          <p:cNvPr id="3" name="Content Placeholder 2">
            <a:extLst>
              <a:ext uri="{FF2B5EF4-FFF2-40B4-BE49-F238E27FC236}">
                <a16:creationId xmlns:a16="http://schemas.microsoft.com/office/drawing/2014/main" id="{D27AC97D-F18C-7E40-9636-F2A88287CD0F}"/>
              </a:ext>
            </a:extLst>
          </p:cNvPr>
          <p:cNvSpPr>
            <a:spLocks noGrp="1"/>
          </p:cNvSpPr>
          <p:nvPr>
            <p:ph idx="1"/>
          </p:nvPr>
        </p:nvSpPr>
        <p:spPr>
          <a:xfrm>
            <a:off x="838200" y="1825625"/>
            <a:ext cx="10853928" cy="4351338"/>
          </a:xfrm>
        </p:spPr>
        <p:txBody>
          <a:bodyPr/>
          <a:lstStyle/>
          <a:p>
            <a:pPr marL="514350" indent="-514350">
              <a:buFont typeface="+mj-lt"/>
              <a:buAutoNum type="arabicPeriod"/>
            </a:pPr>
            <a:r>
              <a:rPr lang="en-US" dirty="0">
                <a:solidFill>
                  <a:schemeClr val="bg1">
                    <a:lumMod val="85000"/>
                  </a:schemeClr>
                </a:solidFill>
              </a:rPr>
              <a:t>Diagnosing diabetic eye disease using deep learning [1]</a:t>
            </a:r>
          </a:p>
          <a:p>
            <a:pPr marL="514350" indent="-514350">
              <a:buFont typeface="+mj-lt"/>
              <a:buAutoNum type="arabicPeriod"/>
            </a:pPr>
            <a:r>
              <a:rPr lang="en-US" dirty="0">
                <a:solidFill>
                  <a:schemeClr val="bg1">
                    <a:lumMod val="85000"/>
                  </a:schemeClr>
                </a:solidFill>
              </a:rPr>
              <a:t>Detecting anemia from retinal fundus images using deep learning [2]</a:t>
            </a:r>
          </a:p>
          <a:p>
            <a:pPr marL="514350" indent="-514350">
              <a:buFont typeface="+mj-lt"/>
              <a:buAutoNum type="arabicPeriod"/>
            </a:pPr>
            <a:r>
              <a:rPr lang="en-US" dirty="0"/>
              <a:t>Predicting cardiovascular risk factors from retinal fundus photographs using deep learning [3]</a:t>
            </a:r>
          </a:p>
          <a:p>
            <a:pPr marL="514350" indent="-514350">
              <a:buFont typeface="+mj-lt"/>
              <a:buAutoNum type="arabicPeriod"/>
            </a:pPr>
            <a:r>
              <a:rPr lang="en-US" dirty="0">
                <a:solidFill>
                  <a:schemeClr val="bg1">
                    <a:lumMod val="85000"/>
                  </a:schemeClr>
                </a:solidFill>
              </a:rPr>
              <a:t>Performing differential diagnosis using probabilistic graphical models [4]</a:t>
            </a:r>
          </a:p>
          <a:p>
            <a:pPr marL="514350" indent="-514350">
              <a:buFont typeface="+mj-lt"/>
              <a:buAutoNum type="arabicPeriod"/>
            </a:pPr>
            <a:r>
              <a:rPr lang="en-US" dirty="0">
                <a:solidFill>
                  <a:schemeClr val="bg1">
                    <a:lumMod val="85000"/>
                  </a:schemeClr>
                </a:solidFill>
              </a:rPr>
              <a:t>Extracting symptoms and their status from clinical conversations using recurrent neural networks [5]</a:t>
            </a:r>
          </a:p>
          <a:p>
            <a:pPr marL="514350" indent="-514350">
              <a:buFont typeface="+mj-lt"/>
              <a:buAutoNum type="arabicPeriod"/>
            </a:pPr>
            <a:r>
              <a:rPr lang="en-QA" dirty="0">
                <a:solidFill>
                  <a:schemeClr val="bg1">
                    <a:lumMod val="85000"/>
                  </a:schemeClr>
                </a:solidFill>
              </a:rPr>
              <a:t>Predicting osteoarthritis using machine learning [6]</a:t>
            </a:r>
            <a:endParaRPr lang="en-US" dirty="0">
              <a:solidFill>
                <a:schemeClr val="bg1">
                  <a:lumMod val="85000"/>
                </a:schemeClr>
              </a:solidFill>
            </a:endParaRPr>
          </a:p>
          <a:p>
            <a:endParaRPr lang="en-US" dirty="0"/>
          </a:p>
          <a:p>
            <a:endParaRPr lang="en-QA" dirty="0"/>
          </a:p>
        </p:txBody>
      </p:sp>
      <p:sp>
        <p:nvSpPr>
          <p:cNvPr id="4" name="TextBox 3">
            <a:extLst>
              <a:ext uri="{FF2B5EF4-FFF2-40B4-BE49-F238E27FC236}">
                <a16:creationId xmlns:a16="http://schemas.microsoft.com/office/drawing/2014/main" id="{A2ACDBA9-B22A-3623-F171-C3511348D20D}"/>
              </a:ext>
            </a:extLst>
          </p:cNvPr>
          <p:cNvSpPr txBox="1"/>
          <p:nvPr/>
        </p:nvSpPr>
        <p:spPr>
          <a:xfrm>
            <a:off x="9362303" y="1765465"/>
            <a:ext cx="599844" cy="584775"/>
          </a:xfrm>
          <a:prstGeom prst="rect">
            <a:avLst/>
          </a:prstGeom>
          <a:noFill/>
        </p:spPr>
        <p:txBody>
          <a:bodyPr wrap="none" rtlCol="0">
            <a:spAutoFit/>
          </a:bodyPr>
          <a:lstStyle/>
          <a:p>
            <a:pPr marL="285750" indent="-285750">
              <a:buFont typeface="Wingdings" pitchFamily="2" charset="2"/>
              <a:buChar char="ü"/>
            </a:pPr>
            <a:r>
              <a:rPr lang="en-QA" sz="3200" dirty="0"/>
              <a:t> </a:t>
            </a:r>
          </a:p>
        </p:txBody>
      </p:sp>
      <p:sp>
        <p:nvSpPr>
          <p:cNvPr id="5" name="TextBox 4">
            <a:extLst>
              <a:ext uri="{FF2B5EF4-FFF2-40B4-BE49-F238E27FC236}">
                <a16:creationId xmlns:a16="http://schemas.microsoft.com/office/drawing/2014/main" id="{27034484-9538-B37F-935B-D94633E3ADA2}"/>
              </a:ext>
            </a:extLst>
          </p:cNvPr>
          <p:cNvSpPr txBox="1"/>
          <p:nvPr/>
        </p:nvSpPr>
        <p:spPr>
          <a:xfrm>
            <a:off x="11353800" y="2299440"/>
            <a:ext cx="599844" cy="584775"/>
          </a:xfrm>
          <a:prstGeom prst="rect">
            <a:avLst/>
          </a:prstGeom>
          <a:noFill/>
        </p:spPr>
        <p:txBody>
          <a:bodyPr wrap="none" rtlCol="0">
            <a:spAutoFit/>
          </a:bodyPr>
          <a:lstStyle/>
          <a:p>
            <a:pPr marL="285750" indent="-285750">
              <a:buFont typeface="Wingdings" pitchFamily="2" charset="2"/>
              <a:buChar char="ü"/>
            </a:pPr>
            <a:r>
              <a:rPr lang="en-QA" sz="3200" dirty="0"/>
              <a:t> </a:t>
            </a:r>
          </a:p>
        </p:txBody>
      </p:sp>
    </p:spTree>
    <p:extLst>
      <p:ext uri="{BB962C8B-B14F-4D97-AF65-F5344CB8AC3E}">
        <p14:creationId xmlns:p14="http://schemas.microsoft.com/office/powerpoint/2010/main" val="7671396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fontScale="90000"/>
          </a:bodyPr>
          <a:lstStyle/>
          <a:p>
            <a:pPr algn="ctr"/>
            <a:r>
              <a:rPr lang="en-US" dirty="0"/>
              <a:t>Predicting Cardiovascular Risk Factors from Retinal Fundus Photographs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p:txBody>
          <a:bodyPr>
            <a:normAutofit lnSpcReduction="10000"/>
          </a:bodyPr>
          <a:lstStyle/>
          <a:p>
            <a:r>
              <a:rPr lang="en-US" dirty="0"/>
              <a:t>Cardiovascular diseases remain the leading cause of death globally</a:t>
            </a:r>
          </a:p>
          <a:p>
            <a:endParaRPr lang="en-US" dirty="0"/>
          </a:p>
          <a:p>
            <a:r>
              <a:rPr lang="en-US" dirty="0"/>
              <a:t>The screening standard for cardiovascular disease risk requires a variety of parameters such as age, gender, smoking status, blood pressure, BMI, glucose, and cholesterol levels</a:t>
            </a:r>
          </a:p>
          <a:p>
            <a:endParaRPr lang="en-US" dirty="0"/>
          </a:p>
          <a:p>
            <a:r>
              <a:rPr lang="en-US" dirty="0"/>
              <a:t>Most cardiovascular risk calculators use some combination of these parameters to identify patients at risk of experiencing a major cardiovascular event or cardiac-related mortality within a pre-specified time period (e.g., 10 years)</a:t>
            </a:r>
          </a:p>
          <a:p>
            <a:endParaRPr lang="en-US" dirty="0"/>
          </a:p>
          <a:p>
            <a:endParaRPr lang="en-US" dirty="0"/>
          </a:p>
        </p:txBody>
      </p:sp>
    </p:spTree>
    <p:extLst>
      <p:ext uri="{BB962C8B-B14F-4D97-AF65-F5344CB8AC3E}">
        <p14:creationId xmlns:p14="http://schemas.microsoft.com/office/powerpoint/2010/main" val="409483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fontScale="90000"/>
          </a:bodyPr>
          <a:lstStyle/>
          <a:p>
            <a:pPr algn="ctr"/>
            <a:r>
              <a:rPr lang="en-US" dirty="0"/>
              <a:t>Predicting Cardiovascular Risk Factors from Retinal Fundus Photographs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p:txBody>
          <a:bodyPr>
            <a:normAutofit/>
          </a:bodyPr>
          <a:lstStyle/>
          <a:p>
            <a:r>
              <a:rPr lang="en-US" dirty="0"/>
              <a:t>However, some of these parameters may be unavailable</a:t>
            </a:r>
          </a:p>
          <a:p>
            <a:pPr lvl="1"/>
            <a:r>
              <a:rPr lang="en-US" dirty="0"/>
              <a:t>E.g., A study from the Practice </a:t>
            </a:r>
            <a:r>
              <a:rPr lang="en-US" dirty="0" err="1"/>
              <a:t>INNovation</a:t>
            </a:r>
            <a:r>
              <a:rPr lang="en-US" dirty="0"/>
              <a:t> And </a:t>
            </a:r>
            <a:r>
              <a:rPr lang="en-US" dirty="0" err="1"/>
              <a:t>CLinical</a:t>
            </a:r>
            <a:r>
              <a:rPr lang="en-US" dirty="0"/>
              <a:t> Excellence (PINNACLE) electronic-health-record-based cardiovascular registry (a large US nationwide registry) showed that:</a:t>
            </a:r>
          </a:p>
          <a:p>
            <a:pPr lvl="2"/>
            <a:r>
              <a:rPr lang="en-US" sz="2400" dirty="0"/>
              <a:t>The data required to calculate the 10-year risk scores were available for less than 30% of the patients</a:t>
            </a:r>
          </a:p>
          <a:p>
            <a:pPr lvl="2"/>
            <a:r>
              <a:rPr lang="en-US" sz="2400" dirty="0"/>
              <a:t>This was largely due to missing cholesterol values (which is not surprising given that a fasting blood draw is required to obtain these data)</a:t>
            </a:r>
          </a:p>
          <a:p>
            <a:pPr lvl="1"/>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val="108530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sz="4000" dirty="0"/>
              <a:t>Predicting Cardiovascular Risk Factors from Retinal Fundus Photographs Using Deep Learning</a:t>
            </a:r>
            <a:endParaRPr lang="en-QA" sz="4000"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p:txBody>
          <a:bodyPr>
            <a:normAutofit/>
          </a:bodyPr>
          <a:lstStyle/>
          <a:p>
            <a:r>
              <a:rPr lang="en-US" dirty="0"/>
              <a:t>Markers of cardiovascular disease, such as hypertensive retinopathy and cholesterol emboli, can often manifest in the eye</a:t>
            </a:r>
          </a:p>
          <a:p>
            <a:endParaRPr lang="en-US" dirty="0"/>
          </a:p>
          <a:p>
            <a:r>
              <a:rPr lang="en-US" dirty="0"/>
              <a:t>Besides, since blood vessels can be visualized from retinal fundus images, various features in the retina (e.g., vessel </a:t>
            </a:r>
            <a:r>
              <a:rPr lang="en-US" dirty="0" err="1"/>
              <a:t>calibre</a:t>
            </a:r>
            <a:r>
              <a:rPr lang="en-US" dirty="0"/>
              <a:t>, vascular fractal dimensions, etc.), may reflect the systemic health of the cardiovascular system as well as future risk</a:t>
            </a:r>
          </a:p>
          <a:p>
            <a:endParaRPr lang="en-US" dirty="0"/>
          </a:p>
          <a:p>
            <a:r>
              <a:rPr lang="en-US" dirty="0">
                <a:solidFill>
                  <a:srgbClr val="FF0000"/>
                </a:solidFill>
              </a:rPr>
              <a:t>Caveat</a:t>
            </a:r>
            <a:r>
              <a:rPr lang="en-US" dirty="0"/>
              <a:t>: The clinical utility of such features still requires further study</a:t>
            </a:r>
          </a:p>
          <a:p>
            <a:endParaRPr lang="en-US" dirty="0"/>
          </a:p>
          <a:p>
            <a:endParaRPr lang="en-US" dirty="0"/>
          </a:p>
          <a:p>
            <a:pPr lvl="1"/>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val="117534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fontScale="90000"/>
          </a:bodyPr>
          <a:lstStyle/>
          <a:p>
            <a:pPr algn="ctr"/>
            <a:r>
              <a:rPr lang="en-US" dirty="0"/>
              <a:t>Predicting Cardiovascular Risk Factors from Retinal Fundus Photographs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p:txBody>
          <a:bodyPr>
            <a:normAutofit/>
          </a:bodyPr>
          <a:lstStyle/>
          <a:p>
            <a:r>
              <a:rPr lang="en-US" dirty="0"/>
              <a:t>Google trained Deep Learning models on retinal images from 284,335 patients and validated them on 2 datasets of 12,026 and 999 patients </a:t>
            </a:r>
          </a:p>
          <a:p>
            <a:pPr lvl="1"/>
            <a:r>
              <a:rPr lang="en-US" dirty="0"/>
              <a:t>Results showed that cardiovascular risk factors such as age, gender, smoking status, and systolic blood pressure can be predicted better than the baseline</a:t>
            </a:r>
          </a:p>
          <a:p>
            <a:pPr lvl="1"/>
            <a:endParaRPr lang="en-US" dirty="0"/>
          </a:p>
          <a:p>
            <a:pPr lvl="1"/>
            <a:r>
              <a:rPr lang="en-US" dirty="0"/>
              <a:t>Moreover, one model was able to predict the onset of major adverse cardiovascular events (MACE) within five years</a:t>
            </a:r>
          </a:p>
          <a:p>
            <a:pPr lvl="2"/>
            <a:r>
              <a:rPr lang="en-US" sz="2400" dirty="0"/>
              <a:t>The model achieved an AUC of 0.70 from retinal fundus images </a:t>
            </a:r>
            <a:r>
              <a:rPr lang="en-US" sz="2400" i="1" dirty="0"/>
              <a:t>alone</a:t>
            </a:r>
            <a:r>
              <a:rPr lang="en-US" sz="2400" dirty="0"/>
              <a:t>, comparable to an AUC of 0.72 using the composite European SCORE risk calculator</a:t>
            </a:r>
          </a:p>
          <a:p>
            <a:pPr lvl="1"/>
            <a:endParaRPr lang="en-US" dirty="0"/>
          </a:p>
          <a:p>
            <a:endParaRPr lang="en-US" dirty="0"/>
          </a:p>
          <a:p>
            <a:endParaRPr lang="en-US" dirty="0"/>
          </a:p>
          <a:p>
            <a:endParaRPr lang="en-US" dirty="0"/>
          </a:p>
        </p:txBody>
      </p:sp>
    </p:spTree>
    <p:extLst>
      <p:ext uri="{BB962C8B-B14F-4D97-AF65-F5344CB8AC3E}">
        <p14:creationId xmlns:p14="http://schemas.microsoft.com/office/powerpoint/2010/main" val="352310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fontScale="90000"/>
          </a:bodyPr>
          <a:lstStyle/>
          <a:p>
            <a:pPr algn="ctr"/>
            <a:r>
              <a:rPr lang="en-US" dirty="0"/>
              <a:t>Predicting Cardiovascular Risk Factors from Retinal Fundus Photographs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p:txBody>
          <a:bodyPr>
            <a:normAutofit/>
          </a:bodyPr>
          <a:lstStyle/>
          <a:p>
            <a:endParaRPr lang="en-US" dirty="0"/>
          </a:p>
          <a:p>
            <a:endParaRPr lang="en-US" dirty="0"/>
          </a:p>
        </p:txBody>
      </p:sp>
      <p:pic>
        <p:nvPicPr>
          <p:cNvPr id="4" name="Picture 3">
            <a:extLst>
              <a:ext uri="{FF2B5EF4-FFF2-40B4-BE49-F238E27FC236}">
                <a16:creationId xmlns:a16="http://schemas.microsoft.com/office/drawing/2014/main" id="{6EB3A423-0F7A-744F-A9DC-C9EF44B1BD8C}"/>
              </a:ext>
            </a:extLst>
          </p:cNvPr>
          <p:cNvPicPr>
            <a:picLocks noChangeAspect="1"/>
          </p:cNvPicPr>
          <p:nvPr/>
        </p:nvPicPr>
        <p:blipFill rotWithShape="1">
          <a:blip r:embed="rId2"/>
          <a:srcRect b="68537"/>
          <a:stretch/>
        </p:blipFill>
        <p:spPr>
          <a:xfrm>
            <a:off x="924579" y="2368481"/>
            <a:ext cx="4294430" cy="1503677"/>
          </a:xfrm>
          <a:prstGeom prst="rect">
            <a:avLst/>
          </a:prstGeom>
        </p:spPr>
      </p:pic>
      <p:sp>
        <p:nvSpPr>
          <p:cNvPr id="6" name="TextBox 5">
            <a:extLst>
              <a:ext uri="{FF2B5EF4-FFF2-40B4-BE49-F238E27FC236}">
                <a16:creationId xmlns:a16="http://schemas.microsoft.com/office/drawing/2014/main" id="{705719F8-028E-7B4E-99F5-27C89EE07C1A}"/>
              </a:ext>
            </a:extLst>
          </p:cNvPr>
          <p:cNvSpPr txBox="1"/>
          <p:nvPr/>
        </p:nvSpPr>
        <p:spPr>
          <a:xfrm>
            <a:off x="1237364" y="2054464"/>
            <a:ext cx="936475" cy="369332"/>
          </a:xfrm>
          <a:prstGeom prst="rect">
            <a:avLst/>
          </a:prstGeom>
          <a:noFill/>
        </p:spPr>
        <p:txBody>
          <a:bodyPr wrap="none" rtlCol="0">
            <a:spAutoFit/>
          </a:bodyPr>
          <a:lstStyle/>
          <a:p>
            <a:r>
              <a:rPr lang="en-US" b="1" dirty="0"/>
              <a:t>Original</a:t>
            </a:r>
          </a:p>
        </p:txBody>
      </p:sp>
      <p:sp>
        <p:nvSpPr>
          <p:cNvPr id="8" name="Rectangle 7">
            <a:extLst>
              <a:ext uri="{FF2B5EF4-FFF2-40B4-BE49-F238E27FC236}">
                <a16:creationId xmlns:a16="http://schemas.microsoft.com/office/drawing/2014/main" id="{17B62951-A961-C847-9164-58DAE835774E}"/>
              </a:ext>
            </a:extLst>
          </p:cNvPr>
          <p:cNvSpPr/>
          <p:nvPr/>
        </p:nvSpPr>
        <p:spPr>
          <a:xfrm>
            <a:off x="2910636" y="2043661"/>
            <a:ext cx="546047" cy="369332"/>
          </a:xfrm>
          <a:prstGeom prst="rect">
            <a:avLst/>
          </a:prstGeom>
        </p:spPr>
        <p:txBody>
          <a:bodyPr wrap="none">
            <a:spAutoFit/>
          </a:bodyPr>
          <a:lstStyle/>
          <a:p>
            <a:r>
              <a:rPr lang="en-US" b="1" dirty="0"/>
              <a:t>Age</a:t>
            </a:r>
            <a:endParaRPr lang="en-QA" b="1" dirty="0"/>
          </a:p>
        </p:txBody>
      </p:sp>
      <p:sp>
        <p:nvSpPr>
          <p:cNvPr id="10" name="Rectangle 9">
            <a:extLst>
              <a:ext uri="{FF2B5EF4-FFF2-40B4-BE49-F238E27FC236}">
                <a16:creationId xmlns:a16="http://schemas.microsoft.com/office/drawing/2014/main" id="{906EFFAA-BF76-C842-9F10-65892B94B857}"/>
              </a:ext>
            </a:extLst>
          </p:cNvPr>
          <p:cNvSpPr/>
          <p:nvPr/>
        </p:nvSpPr>
        <p:spPr>
          <a:xfrm>
            <a:off x="4141923" y="2054464"/>
            <a:ext cx="885179" cy="369332"/>
          </a:xfrm>
          <a:prstGeom prst="rect">
            <a:avLst/>
          </a:prstGeom>
        </p:spPr>
        <p:txBody>
          <a:bodyPr wrap="none">
            <a:spAutoFit/>
          </a:bodyPr>
          <a:lstStyle/>
          <a:p>
            <a:r>
              <a:rPr lang="en-US" b="1" dirty="0"/>
              <a:t>Gender</a:t>
            </a:r>
            <a:endParaRPr lang="en-QA" b="1" dirty="0"/>
          </a:p>
        </p:txBody>
      </p:sp>
      <p:pic>
        <p:nvPicPr>
          <p:cNvPr id="62" name="Picture 61">
            <a:extLst>
              <a:ext uri="{FF2B5EF4-FFF2-40B4-BE49-F238E27FC236}">
                <a16:creationId xmlns:a16="http://schemas.microsoft.com/office/drawing/2014/main" id="{29041720-9E0D-074E-9374-F70E8793B650}"/>
              </a:ext>
            </a:extLst>
          </p:cNvPr>
          <p:cNvPicPr>
            <a:picLocks noChangeAspect="1"/>
          </p:cNvPicPr>
          <p:nvPr/>
        </p:nvPicPr>
        <p:blipFill rotWithShape="1">
          <a:blip r:embed="rId2"/>
          <a:srcRect t="34620" b="35911"/>
          <a:stretch/>
        </p:blipFill>
        <p:spPr>
          <a:xfrm>
            <a:off x="6672095" y="2325966"/>
            <a:ext cx="4294430" cy="1408367"/>
          </a:xfrm>
          <a:prstGeom prst="rect">
            <a:avLst/>
          </a:prstGeom>
        </p:spPr>
      </p:pic>
      <p:sp>
        <p:nvSpPr>
          <p:cNvPr id="63" name="Rectangle 62">
            <a:extLst>
              <a:ext uri="{FF2B5EF4-FFF2-40B4-BE49-F238E27FC236}">
                <a16:creationId xmlns:a16="http://schemas.microsoft.com/office/drawing/2014/main" id="{40D0286A-96DC-6342-AF7A-60BDA175D336}"/>
              </a:ext>
            </a:extLst>
          </p:cNvPr>
          <p:cNvSpPr/>
          <p:nvPr/>
        </p:nvSpPr>
        <p:spPr>
          <a:xfrm>
            <a:off x="6877674" y="2052073"/>
            <a:ext cx="1003801" cy="369332"/>
          </a:xfrm>
          <a:prstGeom prst="rect">
            <a:avLst/>
          </a:prstGeom>
        </p:spPr>
        <p:txBody>
          <a:bodyPr wrap="none">
            <a:spAutoFit/>
          </a:bodyPr>
          <a:lstStyle/>
          <a:p>
            <a:r>
              <a:rPr lang="en-US" b="1" dirty="0"/>
              <a:t>Smoking</a:t>
            </a:r>
            <a:endParaRPr lang="en-QA" b="1" dirty="0"/>
          </a:p>
        </p:txBody>
      </p:sp>
      <p:sp>
        <p:nvSpPr>
          <p:cNvPr id="64" name="Rectangle 63">
            <a:extLst>
              <a:ext uri="{FF2B5EF4-FFF2-40B4-BE49-F238E27FC236}">
                <a16:creationId xmlns:a16="http://schemas.microsoft.com/office/drawing/2014/main" id="{810A015E-BB29-7748-8C0F-1306261771A7}"/>
              </a:ext>
            </a:extLst>
          </p:cNvPr>
          <p:cNvSpPr/>
          <p:nvPr/>
        </p:nvSpPr>
        <p:spPr>
          <a:xfrm>
            <a:off x="8346457" y="2066579"/>
            <a:ext cx="806631" cy="369332"/>
          </a:xfrm>
          <a:prstGeom prst="rect">
            <a:avLst/>
          </a:prstGeom>
        </p:spPr>
        <p:txBody>
          <a:bodyPr wrap="none">
            <a:spAutoFit/>
          </a:bodyPr>
          <a:lstStyle/>
          <a:p>
            <a:r>
              <a:rPr lang="en-US" b="1" dirty="0"/>
              <a:t>HbA1c</a:t>
            </a:r>
            <a:endParaRPr lang="en-QA" b="1" dirty="0"/>
          </a:p>
        </p:txBody>
      </p:sp>
      <p:sp>
        <p:nvSpPr>
          <p:cNvPr id="65" name="TextBox 64">
            <a:extLst>
              <a:ext uri="{FF2B5EF4-FFF2-40B4-BE49-F238E27FC236}">
                <a16:creationId xmlns:a16="http://schemas.microsoft.com/office/drawing/2014/main" id="{C43A407E-4EEA-7F42-BAE7-F4466CD2118F}"/>
              </a:ext>
            </a:extLst>
          </p:cNvPr>
          <p:cNvSpPr txBox="1"/>
          <p:nvPr/>
        </p:nvSpPr>
        <p:spPr>
          <a:xfrm>
            <a:off x="9976195" y="2066579"/>
            <a:ext cx="577402" cy="369332"/>
          </a:xfrm>
          <a:prstGeom prst="rect">
            <a:avLst/>
          </a:prstGeom>
          <a:noFill/>
        </p:spPr>
        <p:txBody>
          <a:bodyPr wrap="none" rtlCol="0">
            <a:spAutoFit/>
          </a:bodyPr>
          <a:lstStyle/>
          <a:p>
            <a:r>
              <a:rPr lang="en-US" b="1" dirty="0"/>
              <a:t>BMI</a:t>
            </a:r>
            <a:endParaRPr lang="en-QA" b="1" dirty="0"/>
          </a:p>
        </p:txBody>
      </p:sp>
      <p:pic>
        <p:nvPicPr>
          <p:cNvPr id="69" name="Picture 68">
            <a:extLst>
              <a:ext uri="{FF2B5EF4-FFF2-40B4-BE49-F238E27FC236}">
                <a16:creationId xmlns:a16="http://schemas.microsoft.com/office/drawing/2014/main" id="{EE1685B2-C654-2841-A56B-D43F698F9342}"/>
              </a:ext>
            </a:extLst>
          </p:cNvPr>
          <p:cNvPicPr>
            <a:picLocks noChangeAspect="1"/>
          </p:cNvPicPr>
          <p:nvPr/>
        </p:nvPicPr>
        <p:blipFill rotWithShape="1">
          <a:blip r:embed="rId2"/>
          <a:srcRect t="71523"/>
          <a:stretch/>
        </p:blipFill>
        <p:spPr>
          <a:xfrm>
            <a:off x="3918317" y="4712478"/>
            <a:ext cx="4294430" cy="1361003"/>
          </a:xfrm>
          <a:prstGeom prst="rect">
            <a:avLst/>
          </a:prstGeom>
        </p:spPr>
      </p:pic>
      <p:sp>
        <p:nvSpPr>
          <p:cNvPr id="70" name="Rectangle 69">
            <a:extLst>
              <a:ext uri="{FF2B5EF4-FFF2-40B4-BE49-F238E27FC236}">
                <a16:creationId xmlns:a16="http://schemas.microsoft.com/office/drawing/2014/main" id="{9E29FAB2-59F6-4C4D-8C2C-B57509498C32}"/>
              </a:ext>
            </a:extLst>
          </p:cNvPr>
          <p:cNvSpPr/>
          <p:nvPr/>
        </p:nvSpPr>
        <p:spPr>
          <a:xfrm>
            <a:off x="5148341" y="4518488"/>
            <a:ext cx="546945" cy="369332"/>
          </a:xfrm>
          <a:prstGeom prst="rect">
            <a:avLst/>
          </a:prstGeom>
        </p:spPr>
        <p:txBody>
          <a:bodyPr wrap="none">
            <a:spAutoFit/>
          </a:bodyPr>
          <a:lstStyle/>
          <a:p>
            <a:r>
              <a:rPr lang="en-US" b="1" dirty="0"/>
              <a:t>SBP</a:t>
            </a:r>
            <a:endParaRPr lang="en-QA" b="1" dirty="0"/>
          </a:p>
        </p:txBody>
      </p:sp>
      <p:sp>
        <p:nvSpPr>
          <p:cNvPr id="71" name="Rectangle 70">
            <a:extLst>
              <a:ext uri="{FF2B5EF4-FFF2-40B4-BE49-F238E27FC236}">
                <a16:creationId xmlns:a16="http://schemas.microsoft.com/office/drawing/2014/main" id="{1367F0A7-4326-364A-996D-98D1C2899E1D}"/>
              </a:ext>
            </a:extLst>
          </p:cNvPr>
          <p:cNvSpPr/>
          <p:nvPr/>
        </p:nvSpPr>
        <p:spPr>
          <a:xfrm>
            <a:off x="6564671" y="4518488"/>
            <a:ext cx="583814" cy="369332"/>
          </a:xfrm>
          <a:prstGeom prst="rect">
            <a:avLst/>
          </a:prstGeom>
        </p:spPr>
        <p:txBody>
          <a:bodyPr wrap="none">
            <a:spAutoFit/>
          </a:bodyPr>
          <a:lstStyle/>
          <a:p>
            <a:r>
              <a:rPr lang="en-US" b="1" dirty="0"/>
              <a:t>DBP</a:t>
            </a:r>
            <a:endParaRPr lang="en-QA" b="1" dirty="0"/>
          </a:p>
        </p:txBody>
      </p:sp>
      <p:sp>
        <p:nvSpPr>
          <p:cNvPr id="86" name="TextBox 85">
            <a:extLst>
              <a:ext uri="{FF2B5EF4-FFF2-40B4-BE49-F238E27FC236}">
                <a16:creationId xmlns:a16="http://schemas.microsoft.com/office/drawing/2014/main" id="{01AD9A5D-9EB0-5943-A536-E652983F681A}"/>
              </a:ext>
            </a:extLst>
          </p:cNvPr>
          <p:cNvSpPr txBox="1"/>
          <p:nvPr/>
        </p:nvSpPr>
        <p:spPr>
          <a:xfrm>
            <a:off x="838200" y="3906346"/>
            <a:ext cx="3831370" cy="3046988"/>
          </a:xfrm>
          <a:prstGeom prst="rect">
            <a:avLst/>
          </a:prstGeom>
          <a:noFill/>
        </p:spPr>
        <p:txBody>
          <a:bodyPr wrap="none" rtlCol="0">
            <a:spAutoFit/>
          </a:bodyPr>
          <a:lstStyle/>
          <a:p>
            <a:r>
              <a:rPr lang="en-US" sz="2400" i="1" dirty="0"/>
              <a:t>Attention maps demonstrate </a:t>
            </a:r>
          </a:p>
          <a:p>
            <a:r>
              <a:rPr lang="en-US" sz="2400" i="1" dirty="0"/>
              <a:t>that the model is paying </a:t>
            </a:r>
          </a:p>
          <a:p>
            <a:r>
              <a:rPr lang="en-US" sz="2400" i="1" dirty="0"/>
              <a:t>attention to the vascular </a:t>
            </a:r>
          </a:p>
          <a:p>
            <a:r>
              <a:rPr lang="en-US" sz="2400" i="1" dirty="0"/>
              <a:t>regions in the retina to </a:t>
            </a:r>
          </a:p>
          <a:p>
            <a:r>
              <a:rPr lang="en-US" sz="2400" i="1" dirty="0"/>
              <a:t>predict several variables </a:t>
            </a:r>
          </a:p>
          <a:p>
            <a:r>
              <a:rPr lang="en-US" sz="2400" i="1" dirty="0"/>
              <a:t>associated with </a:t>
            </a:r>
          </a:p>
          <a:p>
            <a:r>
              <a:rPr lang="en-US" sz="2400" i="1" dirty="0"/>
              <a:t>cardiovascular risk</a:t>
            </a:r>
          </a:p>
          <a:p>
            <a:endParaRPr lang="en-QA" sz="2400" i="1" dirty="0"/>
          </a:p>
        </p:txBody>
      </p:sp>
    </p:spTree>
    <p:extLst>
      <p:ext uri="{BB962C8B-B14F-4D97-AF65-F5344CB8AC3E}">
        <p14:creationId xmlns:p14="http://schemas.microsoft.com/office/powerpoint/2010/main" val="24691075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fontScale="90000"/>
          </a:bodyPr>
          <a:lstStyle/>
          <a:p>
            <a:pPr algn="ctr"/>
            <a:r>
              <a:rPr lang="en-US" dirty="0"/>
              <a:t>Predicting Cardiovascular Risk Factors from Retinal Fundus Photographs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p:txBody>
          <a:bodyPr>
            <a:normAutofit/>
          </a:bodyPr>
          <a:lstStyle/>
          <a:p>
            <a:endParaRPr lang="en-US" dirty="0"/>
          </a:p>
          <a:p>
            <a:endParaRPr lang="en-US" dirty="0"/>
          </a:p>
        </p:txBody>
      </p:sp>
      <p:sp>
        <p:nvSpPr>
          <p:cNvPr id="38" name="Rectangle 37">
            <a:extLst>
              <a:ext uri="{FF2B5EF4-FFF2-40B4-BE49-F238E27FC236}">
                <a16:creationId xmlns:a16="http://schemas.microsoft.com/office/drawing/2014/main" id="{27E62AAC-9772-8349-AC35-B43E9B19F865}"/>
              </a:ext>
            </a:extLst>
          </p:cNvPr>
          <p:cNvSpPr/>
          <p:nvPr/>
        </p:nvSpPr>
        <p:spPr>
          <a:xfrm>
            <a:off x="5464650" y="3872157"/>
            <a:ext cx="2538828" cy="646331"/>
          </a:xfrm>
          <a:prstGeom prst="rect">
            <a:avLst/>
          </a:prstGeom>
        </p:spPr>
        <p:txBody>
          <a:bodyPr wrap="square">
            <a:spAutoFit/>
          </a:bodyPr>
          <a:lstStyle/>
          <a:p>
            <a:r>
              <a:rPr lang="en-US" dirty="0">
                <a:effectLst/>
              </a:rPr>
              <a:t>Actual</a:t>
            </a:r>
            <a:r>
              <a:rPr lang="en-US" b="1" dirty="0">
                <a:effectLst/>
              </a:rPr>
              <a:t>: </a:t>
            </a:r>
            <a:r>
              <a:rPr lang="en-US" b="1" dirty="0">
                <a:solidFill>
                  <a:srgbClr val="00B050"/>
                </a:solidFill>
                <a:effectLst/>
              </a:rPr>
              <a:t>non-smoker</a:t>
            </a:r>
          </a:p>
          <a:p>
            <a:r>
              <a:rPr lang="en-US" dirty="0">
                <a:effectLst/>
              </a:rPr>
              <a:t>Predicted</a:t>
            </a:r>
            <a:r>
              <a:rPr lang="en-US" b="1" dirty="0">
                <a:effectLst/>
              </a:rPr>
              <a:t>: </a:t>
            </a:r>
            <a:r>
              <a:rPr lang="en-US" b="1" dirty="0">
                <a:solidFill>
                  <a:srgbClr val="00B050"/>
                </a:solidFill>
                <a:effectLst/>
              </a:rPr>
              <a:t>non-smoker</a:t>
            </a:r>
          </a:p>
        </p:txBody>
      </p:sp>
      <p:sp>
        <p:nvSpPr>
          <p:cNvPr id="45" name="Rectangle 44">
            <a:extLst>
              <a:ext uri="{FF2B5EF4-FFF2-40B4-BE49-F238E27FC236}">
                <a16:creationId xmlns:a16="http://schemas.microsoft.com/office/drawing/2014/main" id="{AAD4B14D-AFF1-C648-8890-6A5A692271C1}"/>
              </a:ext>
            </a:extLst>
          </p:cNvPr>
          <p:cNvSpPr/>
          <p:nvPr/>
        </p:nvSpPr>
        <p:spPr>
          <a:xfrm>
            <a:off x="7719656" y="3882960"/>
            <a:ext cx="2538828" cy="646331"/>
          </a:xfrm>
          <a:prstGeom prst="rect">
            <a:avLst/>
          </a:prstGeom>
        </p:spPr>
        <p:txBody>
          <a:bodyPr wrap="square">
            <a:spAutoFit/>
          </a:bodyPr>
          <a:lstStyle/>
          <a:p>
            <a:r>
              <a:rPr lang="en-US" dirty="0"/>
              <a:t>Actual</a:t>
            </a:r>
            <a:r>
              <a:rPr lang="en-US" b="1" dirty="0"/>
              <a:t>: </a:t>
            </a:r>
            <a:r>
              <a:rPr lang="en-US" b="1" dirty="0">
                <a:solidFill>
                  <a:srgbClr val="00B050"/>
                </a:solidFill>
              </a:rPr>
              <a:t>non-diabetic</a:t>
            </a:r>
          </a:p>
          <a:p>
            <a:r>
              <a:rPr lang="en-US" dirty="0"/>
              <a:t>Predicted</a:t>
            </a:r>
            <a:r>
              <a:rPr lang="en-US" b="1" dirty="0"/>
              <a:t>: </a:t>
            </a:r>
            <a:r>
              <a:rPr lang="en-US" b="1" dirty="0">
                <a:solidFill>
                  <a:srgbClr val="00B050"/>
                </a:solidFill>
              </a:rPr>
              <a:t>6.7%</a:t>
            </a:r>
            <a:endParaRPr lang="en-QA" b="1" dirty="0">
              <a:solidFill>
                <a:srgbClr val="00B050"/>
              </a:solidFill>
            </a:endParaRPr>
          </a:p>
        </p:txBody>
      </p:sp>
      <p:pic>
        <p:nvPicPr>
          <p:cNvPr id="4" name="Picture 3">
            <a:extLst>
              <a:ext uri="{FF2B5EF4-FFF2-40B4-BE49-F238E27FC236}">
                <a16:creationId xmlns:a16="http://schemas.microsoft.com/office/drawing/2014/main" id="{6EB3A423-0F7A-744F-A9DC-C9EF44B1BD8C}"/>
              </a:ext>
            </a:extLst>
          </p:cNvPr>
          <p:cNvPicPr>
            <a:picLocks noChangeAspect="1"/>
          </p:cNvPicPr>
          <p:nvPr/>
        </p:nvPicPr>
        <p:blipFill rotWithShape="1">
          <a:blip r:embed="rId3"/>
          <a:srcRect b="68537"/>
          <a:stretch/>
        </p:blipFill>
        <p:spPr>
          <a:xfrm>
            <a:off x="924579" y="2368481"/>
            <a:ext cx="4294430" cy="1503677"/>
          </a:xfrm>
          <a:prstGeom prst="rect">
            <a:avLst/>
          </a:prstGeom>
        </p:spPr>
      </p:pic>
      <p:sp>
        <p:nvSpPr>
          <p:cNvPr id="6" name="TextBox 5">
            <a:extLst>
              <a:ext uri="{FF2B5EF4-FFF2-40B4-BE49-F238E27FC236}">
                <a16:creationId xmlns:a16="http://schemas.microsoft.com/office/drawing/2014/main" id="{705719F8-028E-7B4E-99F5-27C89EE07C1A}"/>
              </a:ext>
            </a:extLst>
          </p:cNvPr>
          <p:cNvSpPr txBox="1"/>
          <p:nvPr/>
        </p:nvSpPr>
        <p:spPr>
          <a:xfrm>
            <a:off x="1237364" y="2054464"/>
            <a:ext cx="936475" cy="369332"/>
          </a:xfrm>
          <a:prstGeom prst="rect">
            <a:avLst/>
          </a:prstGeom>
          <a:noFill/>
        </p:spPr>
        <p:txBody>
          <a:bodyPr wrap="none" rtlCol="0">
            <a:spAutoFit/>
          </a:bodyPr>
          <a:lstStyle/>
          <a:p>
            <a:r>
              <a:rPr lang="en-US" b="1" dirty="0"/>
              <a:t>Original</a:t>
            </a:r>
          </a:p>
        </p:txBody>
      </p:sp>
      <p:sp>
        <p:nvSpPr>
          <p:cNvPr id="8" name="Rectangle 7">
            <a:extLst>
              <a:ext uri="{FF2B5EF4-FFF2-40B4-BE49-F238E27FC236}">
                <a16:creationId xmlns:a16="http://schemas.microsoft.com/office/drawing/2014/main" id="{17B62951-A961-C847-9164-58DAE835774E}"/>
              </a:ext>
            </a:extLst>
          </p:cNvPr>
          <p:cNvSpPr/>
          <p:nvPr/>
        </p:nvSpPr>
        <p:spPr>
          <a:xfrm>
            <a:off x="2910636" y="2043661"/>
            <a:ext cx="546047" cy="369332"/>
          </a:xfrm>
          <a:prstGeom prst="rect">
            <a:avLst/>
          </a:prstGeom>
        </p:spPr>
        <p:txBody>
          <a:bodyPr wrap="none">
            <a:spAutoFit/>
          </a:bodyPr>
          <a:lstStyle/>
          <a:p>
            <a:r>
              <a:rPr lang="en-US" b="1" dirty="0"/>
              <a:t>Age</a:t>
            </a:r>
            <a:endParaRPr lang="en-QA" b="1" dirty="0"/>
          </a:p>
        </p:txBody>
      </p:sp>
      <p:sp>
        <p:nvSpPr>
          <p:cNvPr id="10" name="Rectangle 9">
            <a:extLst>
              <a:ext uri="{FF2B5EF4-FFF2-40B4-BE49-F238E27FC236}">
                <a16:creationId xmlns:a16="http://schemas.microsoft.com/office/drawing/2014/main" id="{906EFFAA-BF76-C842-9F10-65892B94B857}"/>
              </a:ext>
            </a:extLst>
          </p:cNvPr>
          <p:cNvSpPr/>
          <p:nvPr/>
        </p:nvSpPr>
        <p:spPr>
          <a:xfrm>
            <a:off x="4141923" y="2054464"/>
            <a:ext cx="885179" cy="369332"/>
          </a:xfrm>
          <a:prstGeom prst="rect">
            <a:avLst/>
          </a:prstGeom>
        </p:spPr>
        <p:txBody>
          <a:bodyPr wrap="none">
            <a:spAutoFit/>
          </a:bodyPr>
          <a:lstStyle/>
          <a:p>
            <a:r>
              <a:rPr lang="en-US" b="1" dirty="0"/>
              <a:t>Gender</a:t>
            </a:r>
            <a:endParaRPr lang="en-QA" b="1" dirty="0"/>
          </a:p>
        </p:txBody>
      </p:sp>
      <p:sp>
        <p:nvSpPr>
          <p:cNvPr id="11" name="Rectangle 10">
            <a:extLst>
              <a:ext uri="{FF2B5EF4-FFF2-40B4-BE49-F238E27FC236}">
                <a16:creationId xmlns:a16="http://schemas.microsoft.com/office/drawing/2014/main" id="{2F88113A-EC55-E641-B63A-7D763C7FC13C}"/>
              </a:ext>
            </a:extLst>
          </p:cNvPr>
          <p:cNvSpPr/>
          <p:nvPr/>
        </p:nvSpPr>
        <p:spPr>
          <a:xfrm>
            <a:off x="1220786" y="3872158"/>
            <a:ext cx="2230062" cy="646331"/>
          </a:xfrm>
          <a:prstGeom prst="rect">
            <a:avLst/>
          </a:prstGeom>
        </p:spPr>
        <p:txBody>
          <a:bodyPr wrap="square">
            <a:spAutoFit/>
          </a:bodyPr>
          <a:lstStyle/>
          <a:p>
            <a:r>
              <a:rPr lang="en-US" dirty="0"/>
              <a:t>Actual</a:t>
            </a:r>
            <a:r>
              <a:rPr lang="en-US" b="1" dirty="0">
                <a:solidFill>
                  <a:srgbClr val="00B050"/>
                </a:solidFill>
              </a:rPr>
              <a:t>: 57.6 years</a:t>
            </a:r>
          </a:p>
          <a:p>
            <a:r>
              <a:rPr lang="en-US" dirty="0"/>
              <a:t>Predicted</a:t>
            </a:r>
            <a:r>
              <a:rPr lang="en-US" b="1" dirty="0">
                <a:solidFill>
                  <a:srgbClr val="00B050"/>
                </a:solidFill>
              </a:rPr>
              <a:t>: 59.1 years</a:t>
            </a:r>
            <a:endParaRPr lang="en-QA" b="1" dirty="0">
              <a:solidFill>
                <a:srgbClr val="00B050"/>
              </a:solidFill>
            </a:endParaRPr>
          </a:p>
        </p:txBody>
      </p:sp>
      <p:sp>
        <p:nvSpPr>
          <p:cNvPr id="55" name="Rectangle 54">
            <a:extLst>
              <a:ext uri="{FF2B5EF4-FFF2-40B4-BE49-F238E27FC236}">
                <a16:creationId xmlns:a16="http://schemas.microsoft.com/office/drawing/2014/main" id="{F8D88BC3-8631-0241-9700-15480B47F2EC}"/>
              </a:ext>
            </a:extLst>
          </p:cNvPr>
          <p:cNvSpPr/>
          <p:nvPr/>
        </p:nvSpPr>
        <p:spPr>
          <a:xfrm>
            <a:off x="3572545" y="3882960"/>
            <a:ext cx="2371290" cy="646331"/>
          </a:xfrm>
          <a:prstGeom prst="rect">
            <a:avLst/>
          </a:prstGeom>
        </p:spPr>
        <p:txBody>
          <a:bodyPr wrap="square">
            <a:spAutoFit/>
          </a:bodyPr>
          <a:lstStyle/>
          <a:p>
            <a:r>
              <a:rPr lang="en-US" dirty="0"/>
              <a:t>Actual</a:t>
            </a:r>
            <a:r>
              <a:rPr lang="en-US" b="1" dirty="0">
                <a:solidFill>
                  <a:srgbClr val="00B050"/>
                </a:solidFill>
              </a:rPr>
              <a:t>: female</a:t>
            </a:r>
          </a:p>
          <a:p>
            <a:r>
              <a:rPr lang="en-US" dirty="0"/>
              <a:t>Predicted</a:t>
            </a:r>
            <a:r>
              <a:rPr lang="en-US" b="1" dirty="0">
                <a:solidFill>
                  <a:srgbClr val="00B050"/>
                </a:solidFill>
              </a:rPr>
              <a:t>: female</a:t>
            </a:r>
            <a:endParaRPr lang="en-QA" b="1" dirty="0">
              <a:solidFill>
                <a:srgbClr val="00B050"/>
              </a:solidFill>
            </a:endParaRPr>
          </a:p>
        </p:txBody>
      </p:sp>
      <p:cxnSp>
        <p:nvCxnSpPr>
          <p:cNvPr id="57" name="Straight Arrow Connector 56">
            <a:extLst>
              <a:ext uri="{FF2B5EF4-FFF2-40B4-BE49-F238E27FC236}">
                <a16:creationId xmlns:a16="http://schemas.microsoft.com/office/drawing/2014/main" id="{A31C603A-E0FF-1547-8CC9-070011584B09}"/>
              </a:ext>
            </a:extLst>
          </p:cNvPr>
          <p:cNvCxnSpPr>
            <a:cxnSpLocks/>
            <a:endCxn id="11" idx="0"/>
          </p:cNvCxnSpPr>
          <p:nvPr/>
        </p:nvCxnSpPr>
        <p:spPr>
          <a:xfrm flipH="1">
            <a:off x="2335817" y="3624072"/>
            <a:ext cx="735977" cy="248086"/>
          </a:xfrm>
          <a:prstGeom prst="straightConnector1">
            <a:avLst/>
          </a:prstGeom>
          <a:ln w="190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8D43DB1-5B9C-144B-9CDB-BF7A0B9B8FFB}"/>
              </a:ext>
            </a:extLst>
          </p:cNvPr>
          <p:cNvCxnSpPr>
            <a:cxnSpLocks/>
          </p:cNvCxnSpPr>
          <p:nvPr/>
        </p:nvCxnSpPr>
        <p:spPr>
          <a:xfrm>
            <a:off x="4565881" y="3585705"/>
            <a:ext cx="8932" cy="286452"/>
          </a:xfrm>
          <a:prstGeom prst="straightConnector1">
            <a:avLst/>
          </a:prstGeom>
          <a:ln w="190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29041720-9E0D-074E-9374-F70E8793B650}"/>
              </a:ext>
            </a:extLst>
          </p:cNvPr>
          <p:cNvPicPr>
            <a:picLocks noChangeAspect="1"/>
          </p:cNvPicPr>
          <p:nvPr/>
        </p:nvPicPr>
        <p:blipFill rotWithShape="1">
          <a:blip r:embed="rId3"/>
          <a:srcRect t="34620" b="35911"/>
          <a:stretch/>
        </p:blipFill>
        <p:spPr>
          <a:xfrm>
            <a:off x="6672095" y="2325966"/>
            <a:ext cx="4294430" cy="1408367"/>
          </a:xfrm>
          <a:prstGeom prst="rect">
            <a:avLst/>
          </a:prstGeom>
        </p:spPr>
      </p:pic>
      <p:sp>
        <p:nvSpPr>
          <p:cNvPr id="63" name="Rectangle 62">
            <a:extLst>
              <a:ext uri="{FF2B5EF4-FFF2-40B4-BE49-F238E27FC236}">
                <a16:creationId xmlns:a16="http://schemas.microsoft.com/office/drawing/2014/main" id="{40D0286A-96DC-6342-AF7A-60BDA175D336}"/>
              </a:ext>
            </a:extLst>
          </p:cNvPr>
          <p:cNvSpPr/>
          <p:nvPr/>
        </p:nvSpPr>
        <p:spPr>
          <a:xfrm>
            <a:off x="6877674" y="2052073"/>
            <a:ext cx="1003801" cy="369332"/>
          </a:xfrm>
          <a:prstGeom prst="rect">
            <a:avLst/>
          </a:prstGeom>
        </p:spPr>
        <p:txBody>
          <a:bodyPr wrap="none">
            <a:spAutoFit/>
          </a:bodyPr>
          <a:lstStyle/>
          <a:p>
            <a:r>
              <a:rPr lang="en-US" b="1" dirty="0"/>
              <a:t>Smoking</a:t>
            </a:r>
            <a:endParaRPr lang="en-QA" b="1" dirty="0"/>
          </a:p>
        </p:txBody>
      </p:sp>
      <p:sp>
        <p:nvSpPr>
          <p:cNvPr id="64" name="Rectangle 63">
            <a:extLst>
              <a:ext uri="{FF2B5EF4-FFF2-40B4-BE49-F238E27FC236}">
                <a16:creationId xmlns:a16="http://schemas.microsoft.com/office/drawing/2014/main" id="{810A015E-BB29-7748-8C0F-1306261771A7}"/>
              </a:ext>
            </a:extLst>
          </p:cNvPr>
          <p:cNvSpPr/>
          <p:nvPr/>
        </p:nvSpPr>
        <p:spPr>
          <a:xfrm>
            <a:off x="8346457" y="2066579"/>
            <a:ext cx="806631" cy="369332"/>
          </a:xfrm>
          <a:prstGeom prst="rect">
            <a:avLst/>
          </a:prstGeom>
        </p:spPr>
        <p:txBody>
          <a:bodyPr wrap="none">
            <a:spAutoFit/>
          </a:bodyPr>
          <a:lstStyle/>
          <a:p>
            <a:r>
              <a:rPr lang="en-US" b="1" dirty="0"/>
              <a:t>HbA1c</a:t>
            </a:r>
            <a:endParaRPr lang="en-QA" b="1" dirty="0"/>
          </a:p>
        </p:txBody>
      </p:sp>
      <p:sp>
        <p:nvSpPr>
          <p:cNvPr id="65" name="TextBox 64">
            <a:extLst>
              <a:ext uri="{FF2B5EF4-FFF2-40B4-BE49-F238E27FC236}">
                <a16:creationId xmlns:a16="http://schemas.microsoft.com/office/drawing/2014/main" id="{C43A407E-4EEA-7F42-BAE7-F4466CD2118F}"/>
              </a:ext>
            </a:extLst>
          </p:cNvPr>
          <p:cNvSpPr txBox="1"/>
          <p:nvPr/>
        </p:nvSpPr>
        <p:spPr>
          <a:xfrm>
            <a:off x="9976195" y="2066579"/>
            <a:ext cx="577402" cy="369332"/>
          </a:xfrm>
          <a:prstGeom prst="rect">
            <a:avLst/>
          </a:prstGeom>
          <a:noFill/>
        </p:spPr>
        <p:txBody>
          <a:bodyPr wrap="none" rtlCol="0">
            <a:spAutoFit/>
          </a:bodyPr>
          <a:lstStyle/>
          <a:p>
            <a:r>
              <a:rPr lang="en-US" b="1" dirty="0"/>
              <a:t>BMI</a:t>
            </a:r>
            <a:endParaRPr lang="en-QA" b="1" dirty="0"/>
          </a:p>
        </p:txBody>
      </p:sp>
      <p:sp>
        <p:nvSpPr>
          <p:cNvPr id="66" name="Rectangle 65">
            <a:extLst>
              <a:ext uri="{FF2B5EF4-FFF2-40B4-BE49-F238E27FC236}">
                <a16:creationId xmlns:a16="http://schemas.microsoft.com/office/drawing/2014/main" id="{6CC271F9-6F3A-A94A-896F-A74E7C0BCD57}"/>
              </a:ext>
            </a:extLst>
          </p:cNvPr>
          <p:cNvSpPr/>
          <p:nvPr/>
        </p:nvSpPr>
        <p:spPr>
          <a:xfrm>
            <a:off x="9789112" y="3882960"/>
            <a:ext cx="2371290" cy="646331"/>
          </a:xfrm>
          <a:prstGeom prst="rect">
            <a:avLst/>
          </a:prstGeom>
        </p:spPr>
        <p:txBody>
          <a:bodyPr wrap="square">
            <a:spAutoFit/>
          </a:bodyPr>
          <a:lstStyle/>
          <a:p>
            <a:r>
              <a:rPr lang="en-US" dirty="0"/>
              <a:t>Actual</a:t>
            </a:r>
            <a:r>
              <a:rPr lang="en-US" b="1" dirty="0"/>
              <a:t>: </a:t>
            </a:r>
            <a:r>
              <a:rPr lang="en-US" b="1" dirty="0">
                <a:solidFill>
                  <a:srgbClr val="00B050"/>
                </a:solidFill>
              </a:rPr>
              <a:t>26.3 kg m</a:t>
            </a:r>
            <a:r>
              <a:rPr lang="en-US" b="1" baseline="30000" dirty="0">
                <a:solidFill>
                  <a:srgbClr val="00B050"/>
                </a:solidFill>
              </a:rPr>
              <a:t>–2</a:t>
            </a:r>
          </a:p>
          <a:p>
            <a:r>
              <a:rPr lang="en-US" dirty="0"/>
              <a:t>Predicted</a:t>
            </a:r>
            <a:r>
              <a:rPr lang="en-US" b="1" dirty="0"/>
              <a:t>: </a:t>
            </a:r>
            <a:r>
              <a:rPr lang="en-US" b="1" dirty="0">
                <a:solidFill>
                  <a:srgbClr val="00B050"/>
                </a:solidFill>
              </a:rPr>
              <a:t>24.1 kg m</a:t>
            </a:r>
            <a:r>
              <a:rPr lang="en-US" b="1" baseline="30000" dirty="0">
                <a:solidFill>
                  <a:srgbClr val="00B050"/>
                </a:solidFill>
              </a:rPr>
              <a:t>–2</a:t>
            </a:r>
            <a:endParaRPr lang="en-QA" b="1" baseline="30000" dirty="0">
              <a:solidFill>
                <a:srgbClr val="00B050"/>
              </a:solidFill>
            </a:endParaRPr>
          </a:p>
        </p:txBody>
      </p:sp>
      <p:pic>
        <p:nvPicPr>
          <p:cNvPr id="69" name="Picture 68">
            <a:extLst>
              <a:ext uri="{FF2B5EF4-FFF2-40B4-BE49-F238E27FC236}">
                <a16:creationId xmlns:a16="http://schemas.microsoft.com/office/drawing/2014/main" id="{EE1685B2-C654-2841-A56B-D43F698F9342}"/>
              </a:ext>
            </a:extLst>
          </p:cNvPr>
          <p:cNvPicPr>
            <a:picLocks noChangeAspect="1"/>
          </p:cNvPicPr>
          <p:nvPr/>
        </p:nvPicPr>
        <p:blipFill rotWithShape="1">
          <a:blip r:embed="rId3"/>
          <a:srcRect t="71523"/>
          <a:stretch/>
        </p:blipFill>
        <p:spPr>
          <a:xfrm>
            <a:off x="3918317" y="4712478"/>
            <a:ext cx="4294430" cy="1361003"/>
          </a:xfrm>
          <a:prstGeom prst="rect">
            <a:avLst/>
          </a:prstGeom>
        </p:spPr>
      </p:pic>
      <p:sp>
        <p:nvSpPr>
          <p:cNvPr id="70" name="Rectangle 69">
            <a:extLst>
              <a:ext uri="{FF2B5EF4-FFF2-40B4-BE49-F238E27FC236}">
                <a16:creationId xmlns:a16="http://schemas.microsoft.com/office/drawing/2014/main" id="{9E29FAB2-59F6-4C4D-8C2C-B57509498C32}"/>
              </a:ext>
            </a:extLst>
          </p:cNvPr>
          <p:cNvSpPr/>
          <p:nvPr/>
        </p:nvSpPr>
        <p:spPr>
          <a:xfrm>
            <a:off x="5148341" y="4518488"/>
            <a:ext cx="546945" cy="369332"/>
          </a:xfrm>
          <a:prstGeom prst="rect">
            <a:avLst/>
          </a:prstGeom>
        </p:spPr>
        <p:txBody>
          <a:bodyPr wrap="none">
            <a:spAutoFit/>
          </a:bodyPr>
          <a:lstStyle/>
          <a:p>
            <a:r>
              <a:rPr lang="en-US" b="1" dirty="0"/>
              <a:t>SBP</a:t>
            </a:r>
            <a:endParaRPr lang="en-QA" b="1" dirty="0"/>
          </a:p>
        </p:txBody>
      </p:sp>
      <p:sp>
        <p:nvSpPr>
          <p:cNvPr id="71" name="Rectangle 70">
            <a:extLst>
              <a:ext uri="{FF2B5EF4-FFF2-40B4-BE49-F238E27FC236}">
                <a16:creationId xmlns:a16="http://schemas.microsoft.com/office/drawing/2014/main" id="{1367F0A7-4326-364A-996D-98D1C2899E1D}"/>
              </a:ext>
            </a:extLst>
          </p:cNvPr>
          <p:cNvSpPr/>
          <p:nvPr/>
        </p:nvSpPr>
        <p:spPr>
          <a:xfrm>
            <a:off x="6564671" y="4518488"/>
            <a:ext cx="583814" cy="369332"/>
          </a:xfrm>
          <a:prstGeom prst="rect">
            <a:avLst/>
          </a:prstGeom>
        </p:spPr>
        <p:txBody>
          <a:bodyPr wrap="none">
            <a:spAutoFit/>
          </a:bodyPr>
          <a:lstStyle/>
          <a:p>
            <a:r>
              <a:rPr lang="en-US" b="1" dirty="0"/>
              <a:t>DBP</a:t>
            </a:r>
            <a:endParaRPr lang="en-QA" b="1" dirty="0"/>
          </a:p>
        </p:txBody>
      </p:sp>
      <p:sp>
        <p:nvSpPr>
          <p:cNvPr id="72" name="Rectangle 71">
            <a:extLst>
              <a:ext uri="{FF2B5EF4-FFF2-40B4-BE49-F238E27FC236}">
                <a16:creationId xmlns:a16="http://schemas.microsoft.com/office/drawing/2014/main" id="{625EC3EA-C5A4-ED43-8B5F-2B76E1BF841E}"/>
              </a:ext>
            </a:extLst>
          </p:cNvPr>
          <p:cNvSpPr/>
          <p:nvPr/>
        </p:nvSpPr>
        <p:spPr>
          <a:xfrm>
            <a:off x="3450848" y="6123462"/>
            <a:ext cx="6096000" cy="646331"/>
          </a:xfrm>
          <a:prstGeom prst="rect">
            <a:avLst/>
          </a:prstGeom>
        </p:spPr>
        <p:txBody>
          <a:bodyPr>
            <a:spAutoFit/>
          </a:bodyPr>
          <a:lstStyle/>
          <a:p>
            <a:r>
              <a:rPr lang="en-US" dirty="0"/>
              <a:t>Actual</a:t>
            </a:r>
            <a:r>
              <a:rPr lang="en-US" b="1" dirty="0"/>
              <a:t>: </a:t>
            </a:r>
            <a:r>
              <a:rPr lang="en-US" b="1" dirty="0">
                <a:solidFill>
                  <a:srgbClr val="00B050"/>
                </a:solidFill>
              </a:rPr>
              <a:t>148.5 mmHg</a:t>
            </a:r>
          </a:p>
          <a:p>
            <a:r>
              <a:rPr lang="en-US" dirty="0"/>
              <a:t>Predicted</a:t>
            </a:r>
            <a:r>
              <a:rPr lang="en-US" b="1" dirty="0"/>
              <a:t>: </a:t>
            </a:r>
            <a:r>
              <a:rPr lang="en-US" b="1" dirty="0">
                <a:solidFill>
                  <a:srgbClr val="00B050"/>
                </a:solidFill>
              </a:rPr>
              <a:t>148.0 mmHg</a:t>
            </a:r>
            <a:endParaRPr lang="en-QA" b="1" dirty="0">
              <a:solidFill>
                <a:srgbClr val="00B050"/>
              </a:solidFill>
            </a:endParaRPr>
          </a:p>
        </p:txBody>
      </p:sp>
      <p:sp>
        <p:nvSpPr>
          <p:cNvPr id="73" name="Rectangle 72">
            <a:extLst>
              <a:ext uri="{FF2B5EF4-FFF2-40B4-BE49-F238E27FC236}">
                <a16:creationId xmlns:a16="http://schemas.microsoft.com/office/drawing/2014/main" id="{F9518F1B-2C46-754B-B988-64C2C2331401}"/>
              </a:ext>
            </a:extLst>
          </p:cNvPr>
          <p:cNvSpPr/>
          <p:nvPr/>
        </p:nvSpPr>
        <p:spPr>
          <a:xfrm>
            <a:off x="6460671" y="6123461"/>
            <a:ext cx="2551646" cy="646331"/>
          </a:xfrm>
          <a:prstGeom prst="rect">
            <a:avLst/>
          </a:prstGeom>
        </p:spPr>
        <p:txBody>
          <a:bodyPr wrap="square">
            <a:spAutoFit/>
          </a:bodyPr>
          <a:lstStyle/>
          <a:p>
            <a:r>
              <a:rPr lang="en-US" dirty="0"/>
              <a:t>Actual</a:t>
            </a:r>
            <a:r>
              <a:rPr lang="en-US" b="1" dirty="0"/>
              <a:t>: </a:t>
            </a:r>
            <a:r>
              <a:rPr lang="en-US" b="1" dirty="0">
                <a:solidFill>
                  <a:srgbClr val="00B050"/>
                </a:solidFill>
              </a:rPr>
              <a:t>78.5 mmHg</a:t>
            </a:r>
          </a:p>
          <a:p>
            <a:r>
              <a:rPr lang="en-US" dirty="0"/>
              <a:t>Predicted</a:t>
            </a:r>
            <a:r>
              <a:rPr lang="en-US" b="1" dirty="0"/>
              <a:t>: </a:t>
            </a:r>
            <a:r>
              <a:rPr lang="en-US" b="1" dirty="0">
                <a:solidFill>
                  <a:srgbClr val="00B050"/>
                </a:solidFill>
              </a:rPr>
              <a:t>86.6 mmHg</a:t>
            </a:r>
            <a:endParaRPr lang="en-QA" b="1" dirty="0">
              <a:solidFill>
                <a:srgbClr val="00B050"/>
              </a:solidFill>
            </a:endParaRPr>
          </a:p>
        </p:txBody>
      </p:sp>
      <p:cxnSp>
        <p:nvCxnSpPr>
          <p:cNvPr id="74" name="Straight Arrow Connector 73">
            <a:extLst>
              <a:ext uri="{FF2B5EF4-FFF2-40B4-BE49-F238E27FC236}">
                <a16:creationId xmlns:a16="http://schemas.microsoft.com/office/drawing/2014/main" id="{E6B60098-8D31-9A4B-805A-12F38A5314DB}"/>
              </a:ext>
            </a:extLst>
          </p:cNvPr>
          <p:cNvCxnSpPr>
            <a:cxnSpLocks/>
          </p:cNvCxnSpPr>
          <p:nvPr/>
        </p:nvCxnSpPr>
        <p:spPr>
          <a:xfrm flipH="1">
            <a:off x="6687025" y="3639302"/>
            <a:ext cx="735977" cy="248086"/>
          </a:xfrm>
          <a:prstGeom prst="straightConnector1">
            <a:avLst/>
          </a:prstGeom>
          <a:ln w="190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D4A08BD1-E9A9-EC48-B26F-680925F35266}"/>
              </a:ext>
            </a:extLst>
          </p:cNvPr>
          <p:cNvCxnSpPr>
            <a:cxnSpLocks/>
          </p:cNvCxnSpPr>
          <p:nvPr/>
        </p:nvCxnSpPr>
        <p:spPr>
          <a:xfrm flipH="1">
            <a:off x="8819310" y="3650510"/>
            <a:ext cx="2" cy="291482"/>
          </a:xfrm>
          <a:prstGeom prst="straightConnector1">
            <a:avLst/>
          </a:prstGeom>
          <a:ln w="190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FEEA7897-767E-B34F-8CC3-3B060CF528DA}"/>
              </a:ext>
            </a:extLst>
          </p:cNvPr>
          <p:cNvCxnSpPr>
            <a:cxnSpLocks/>
            <a:endCxn id="66" idx="0"/>
          </p:cNvCxnSpPr>
          <p:nvPr/>
        </p:nvCxnSpPr>
        <p:spPr>
          <a:xfrm>
            <a:off x="10258485" y="3642942"/>
            <a:ext cx="716272" cy="240018"/>
          </a:xfrm>
          <a:prstGeom prst="straightConnector1">
            <a:avLst/>
          </a:prstGeom>
          <a:ln w="190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33A2EFF0-A8E1-8A40-8FF2-443CEA312033}"/>
              </a:ext>
            </a:extLst>
          </p:cNvPr>
          <p:cNvCxnSpPr>
            <a:cxnSpLocks/>
          </p:cNvCxnSpPr>
          <p:nvPr/>
        </p:nvCxnSpPr>
        <p:spPr>
          <a:xfrm flipH="1">
            <a:off x="4758190" y="6054812"/>
            <a:ext cx="631507" cy="122151"/>
          </a:xfrm>
          <a:prstGeom prst="straightConnector1">
            <a:avLst/>
          </a:prstGeom>
          <a:ln w="190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A617E0AF-0682-BE4F-BB37-85DE9B6F55B7}"/>
              </a:ext>
            </a:extLst>
          </p:cNvPr>
          <p:cNvCxnSpPr>
            <a:cxnSpLocks/>
          </p:cNvCxnSpPr>
          <p:nvPr/>
        </p:nvCxnSpPr>
        <p:spPr>
          <a:xfrm>
            <a:off x="6850167" y="6052921"/>
            <a:ext cx="672297" cy="124042"/>
          </a:xfrm>
          <a:prstGeom prst="straightConnector1">
            <a:avLst/>
          </a:prstGeom>
          <a:ln w="190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314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5" grpId="0"/>
      <p:bldP spid="55" grpId="0"/>
      <p:bldP spid="66" grpId="0"/>
      <p:bldP spid="72" grpId="0"/>
      <p:bldP spid="7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DD433-ACB2-A749-AC33-B27DF9D4EEB8}"/>
              </a:ext>
            </a:extLst>
          </p:cNvPr>
          <p:cNvSpPr>
            <a:spLocks noGrp="1"/>
          </p:cNvSpPr>
          <p:nvPr>
            <p:ph type="title"/>
          </p:nvPr>
        </p:nvSpPr>
        <p:spPr/>
        <p:txBody>
          <a:bodyPr/>
          <a:lstStyle/>
          <a:p>
            <a:pPr algn="ctr"/>
            <a:r>
              <a:rPr lang="en-QA" dirty="0"/>
              <a:t>Some Applications of AI in Medicine</a:t>
            </a:r>
          </a:p>
        </p:txBody>
      </p:sp>
      <p:sp>
        <p:nvSpPr>
          <p:cNvPr id="3" name="Content Placeholder 2">
            <a:extLst>
              <a:ext uri="{FF2B5EF4-FFF2-40B4-BE49-F238E27FC236}">
                <a16:creationId xmlns:a16="http://schemas.microsoft.com/office/drawing/2014/main" id="{D27AC97D-F18C-7E40-9636-F2A88287CD0F}"/>
              </a:ext>
            </a:extLst>
          </p:cNvPr>
          <p:cNvSpPr>
            <a:spLocks noGrp="1"/>
          </p:cNvSpPr>
          <p:nvPr>
            <p:ph idx="1"/>
          </p:nvPr>
        </p:nvSpPr>
        <p:spPr>
          <a:xfrm>
            <a:off x="838200" y="1825625"/>
            <a:ext cx="10853928" cy="4351338"/>
          </a:xfrm>
        </p:spPr>
        <p:txBody>
          <a:bodyPr/>
          <a:lstStyle/>
          <a:p>
            <a:pPr marL="514350" indent="-514350">
              <a:buFont typeface="+mj-lt"/>
              <a:buAutoNum type="arabicPeriod"/>
            </a:pPr>
            <a:r>
              <a:rPr lang="en-US" dirty="0">
                <a:solidFill>
                  <a:schemeClr val="bg1">
                    <a:lumMod val="85000"/>
                  </a:schemeClr>
                </a:solidFill>
              </a:rPr>
              <a:t>Diagnosing diabetic eye disease using deep learning [1]</a:t>
            </a:r>
          </a:p>
          <a:p>
            <a:pPr marL="514350" indent="-514350">
              <a:buFont typeface="+mj-lt"/>
              <a:buAutoNum type="arabicPeriod"/>
            </a:pPr>
            <a:r>
              <a:rPr lang="en-US" dirty="0"/>
              <a:t>Detecting anemia from retinal fundus images using deep learning [2]</a:t>
            </a:r>
          </a:p>
          <a:p>
            <a:pPr marL="514350" indent="-514350">
              <a:buFont typeface="+mj-lt"/>
              <a:buAutoNum type="arabicPeriod"/>
            </a:pPr>
            <a:r>
              <a:rPr lang="en-US" dirty="0">
                <a:solidFill>
                  <a:schemeClr val="bg1">
                    <a:lumMod val="85000"/>
                  </a:schemeClr>
                </a:solidFill>
              </a:rPr>
              <a:t>Predicting cardiovascular risk factors from retinal fundus photographs using deep learning [3]</a:t>
            </a:r>
          </a:p>
          <a:p>
            <a:pPr marL="514350" indent="-514350">
              <a:buFont typeface="+mj-lt"/>
              <a:buAutoNum type="arabicPeriod"/>
            </a:pPr>
            <a:r>
              <a:rPr lang="en-US" dirty="0">
                <a:solidFill>
                  <a:schemeClr val="bg1">
                    <a:lumMod val="85000"/>
                  </a:schemeClr>
                </a:solidFill>
              </a:rPr>
              <a:t>Performing differential diagnosis using probabilistic graphical models [4]</a:t>
            </a:r>
          </a:p>
          <a:p>
            <a:pPr marL="514350" indent="-514350">
              <a:buFont typeface="+mj-lt"/>
              <a:buAutoNum type="arabicPeriod"/>
            </a:pPr>
            <a:r>
              <a:rPr lang="en-US" dirty="0">
                <a:solidFill>
                  <a:schemeClr val="bg1">
                    <a:lumMod val="85000"/>
                  </a:schemeClr>
                </a:solidFill>
              </a:rPr>
              <a:t>Extracting symptoms and their status from clinical conversations using recurrent neural networks [5]</a:t>
            </a:r>
          </a:p>
          <a:p>
            <a:pPr marL="514350" indent="-514350">
              <a:buFont typeface="+mj-lt"/>
              <a:buAutoNum type="arabicPeriod"/>
            </a:pPr>
            <a:r>
              <a:rPr lang="en-QA" dirty="0">
                <a:solidFill>
                  <a:schemeClr val="bg1">
                    <a:lumMod val="85000"/>
                  </a:schemeClr>
                </a:solidFill>
              </a:rPr>
              <a:t>Predicting osteoarthritis using machine learning [6]</a:t>
            </a:r>
            <a:endParaRPr lang="en-US" dirty="0">
              <a:solidFill>
                <a:schemeClr val="bg1">
                  <a:lumMod val="85000"/>
                </a:schemeClr>
              </a:solidFill>
            </a:endParaRPr>
          </a:p>
          <a:p>
            <a:endParaRPr lang="en-US" dirty="0"/>
          </a:p>
          <a:p>
            <a:endParaRPr lang="en-QA" dirty="0"/>
          </a:p>
        </p:txBody>
      </p:sp>
      <p:sp>
        <p:nvSpPr>
          <p:cNvPr id="4" name="TextBox 3">
            <a:extLst>
              <a:ext uri="{FF2B5EF4-FFF2-40B4-BE49-F238E27FC236}">
                <a16:creationId xmlns:a16="http://schemas.microsoft.com/office/drawing/2014/main" id="{A2ACDBA9-B22A-3623-F171-C3511348D20D}"/>
              </a:ext>
            </a:extLst>
          </p:cNvPr>
          <p:cNvSpPr txBox="1"/>
          <p:nvPr/>
        </p:nvSpPr>
        <p:spPr>
          <a:xfrm>
            <a:off x="9362303" y="1765465"/>
            <a:ext cx="599844" cy="584775"/>
          </a:xfrm>
          <a:prstGeom prst="rect">
            <a:avLst/>
          </a:prstGeom>
          <a:noFill/>
        </p:spPr>
        <p:txBody>
          <a:bodyPr wrap="none" rtlCol="0">
            <a:spAutoFit/>
          </a:bodyPr>
          <a:lstStyle/>
          <a:p>
            <a:pPr marL="285750" indent="-285750">
              <a:buFont typeface="Wingdings" pitchFamily="2" charset="2"/>
              <a:buChar char="ü"/>
            </a:pPr>
            <a:r>
              <a:rPr lang="en-QA" sz="3200" dirty="0"/>
              <a:t> </a:t>
            </a:r>
          </a:p>
        </p:txBody>
      </p:sp>
    </p:spTree>
    <p:extLst>
      <p:ext uri="{BB962C8B-B14F-4D97-AF65-F5344CB8AC3E}">
        <p14:creationId xmlns:p14="http://schemas.microsoft.com/office/powerpoint/2010/main" val="20213814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fontScale="90000"/>
          </a:bodyPr>
          <a:lstStyle/>
          <a:p>
            <a:pPr algn="ctr"/>
            <a:r>
              <a:rPr lang="en-US" dirty="0"/>
              <a:t>Predicting Cardiovascular Risk Factors from Retinal Fundus Photographs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p:txBody>
          <a:bodyPr>
            <a:normAutofit/>
          </a:bodyPr>
          <a:lstStyle/>
          <a:p>
            <a:endParaRPr lang="en-US" dirty="0"/>
          </a:p>
          <a:p>
            <a:endParaRPr lang="en-US" dirty="0"/>
          </a:p>
        </p:txBody>
      </p:sp>
      <p:pic>
        <p:nvPicPr>
          <p:cNvPr id="4" name="Picture 3">
            <a:extLst>
              <a:ext uri="{FF2B5EF4-FFF2-40B4-BE49-F238E27FC236}">
                <a16:creationId xmlns:a16="http://schemas.microsoft.com/office/drawing/2014/main" id="{6EB3A423-0F7A-744F-A9DC-C9EF44B1BD8C}"/>
              </a:ext>
            </a:extLst>
          </p:cNvPr>
          <p:cNvPicPr>
            <a:picLocks noChangeAspect="1"/>
          </p:cNvPicPr>
          <p:nvPr/>
        </p:nvPicPr>
        <p:blipFill rotWithShape="1">
          <a:blip r:embed="rId2"/>
          <a:srcRect b="68537"/>
          <a:stretch/>
        </p:blipFill>
        <p:spPr>
          <a:xfrm>
            <a:off x="924579" y="2368481"/>
            <a:ext cx="4294430" cy="1503677"/>
          </a:xfrm>
          <a:prstGeom prst="rect">
            <a:avLst/>
          </a:prstGeom>
        </p:spPr>
      </p:pic>
      <p:sp>
        <p:nvSpPr>
          <p:cNvPr id="6" name="TextBox 5">
            <a:extLst>
              <a:ext uri="{FF2B5EF4-FFF2-40B4-BE49-F238E27FC236}">
                <a16:creationId xmlns:a16="http://schemas.microsoft.com/office/drawing/2014/main" id="{705719F8-028E-7B4E-99F5-27C89EE07C1A}"/>
              </a:ext>
            </a:extLst>
          </p:cNvPr>
          <p:cNvSpPr txBox="1"/>
          <p:nvPr/>
        </p:nvSpPr>
        <p:spPr>
          <a:xfrm>
            <a:off x="1237364" y="2054464"/>
            <a:ext cx="936475" cy="369332"/>
          </a:xfrm>
          <a:prstGeom prst="rect">
            <a:avLst/>
          </a:prstGeom>
          <a:noFill/>
        </p:spPr>
        <p:txBody>
          <a:bodyPr wrap="none" rtlCol="0">
            <a:spAutoFit/>
          </a:bodyPr>
          <a:lstStyle/>
          <a:p>
            <a:r>
              <a:rPr lang="en-US" b="1" dirty="0"/>
              <a:t>Original</a:t>
            </a:r>
          </a:p>
        </p:txBody>
      </p:sp>
      <p:sp>
        <p:nvSpPr>
          <p:cNvPr id="8" name="Rectangle 7">
            <a:extLst>
              <a:ext uri="{FF2B5EF4-FFF2-40B4-BE49-F238E27FC236}">
                <a16:creationId xmlns:a16="http://schemas.microsoft.com/office/drawing/2014/main" id="{17B62951-A961-C847-9164-58DAE835774E}"/>
              </a:ext>
            </a:extLst>
          </p:cNvPr>
          <p:cNvSpPr/>
          <p:nvPr/>
        </p:nvSpPr>
        <p:spPr>
          <a:xfrm>
            <a:off x="2910636" y="2043661"/>
            <a:ext cx="546047" cy="369332"/>
          </a:xfrm>
          <a:prstGeom prst="rect">
            <a:avLst/>
          </a:prstGeom>
        </p:spPr>
        <p:txBody>
          <a:bodyPr wrap="none">
            <a:spAutoFit/>
          </a:bodyPr>
          <a:lstStyle/>
          <a:p>
            <a:r>
              <a:rPr lang="en-US" b="1" dirty="0"/>
              <a:t>Age</a:t>
            </a:r>
            <a:endParaRPr lang="en-QA" b="1" dirty="0"/>
          </a:p>
        </p:txBody>
      </p:sp>
      <p:sp>
        <p:nvSpPr>
          <p:cNvPr id="10" name="Rectangle 9">
            <a:extLst>
              <a:ext uri="{FF2B5EF4-FFF2-40B4-BE49-F238E27FC236}">
                <a16:creationId xmlns:a16="http://schemas.microsoft.com/office/drawing/2014/main" id="{906EFFAA-BF76-C842-9F10-65892B94B857}"/>
              </a:ext>
            </a:extLst>
          </p:cNvPr>
          <p:cNvSpPr/>
          <p:nvPr/>
        </p:nvSpPr>
        <p:spPr>
          <a:xfrm>
            <a:off x="4141923" y="2054464"/>
            <a:ext cx="885179" cy="369332"/>
          </a:xfrm>
          <a:prstGeom prst="rect">
            <a:avLst/>
          </a:prstGeom>
        </p:spPr>
        <p:txBody>
          <a:bodyPr wrap="none">
            <a:spAutoFit/>
          </a:bodyPr>
          <a:lstStyle/>
          <a:p>
            <a:r>
              <a:rPr lang="en-US" b="1" dirty="0"/>
              <a:t>Gender</a:t>
            </a:r>
            <a:endParaRPr lang="en-QA" b="1" dirty="0"/>
          </a:p>
        </p:txBody>
      </p:sp>
      <p:pic>
        <p:nvPicPr>
          <p:cNvPr id="62" name="Picture 61">
            <a:extLst>
              <a:ext uri="{FF2B5EF4-FFF2-40B4-BE49-F238E27FC236}">
                <a16:creationId xmlns:a16="http://schemas.microsoft.com/office/drawing/2014/main" id="{29041720-9E0D-074E-9374-F70E8793B650}"/>
              </a:ext>
            </a:extLst>
          </p:cNvPr>
          <p:cNvPicPr>
            <a:picLocks noChangeAspect="1"/>
          </p:cNvPicPr>
          <p:nvPr/>
        </p:nvPicPr>
        <p:blipFill rotWithShape="1">
          <a:blip r:embed="rId2"/>
          <a:srcRect t="34620" b="35911"/>
          <a:stretch/>
        </p:blipFill>
        <p:spPr>
          <a:xfrm>
            <a:off x="6672095" y="2325966"/>
            <a:ext cx="4294430" cy="1408367"/>
          </a:xfrm>
          <a:prstGeom prst="rect">
            <a:avLst/>
          </a:prstGeom>
        </p:spPr>
      </p:pic>
      <p:sp>
        <p:nvSpPr>
          <p:cNvPr id="63" name="Rectangle 62">
            <a:extLst>
              <a:ext uri="{FF2B5EF4-FFF2-40B4-BE49-F238E27FC236}">
                <a16:creationId xmlns:a16="http://schemas.microsoft.com/office/drawing/2014/main" id="{40D0286A-96DC-6342-AF7A-60BDA175D336}"/>
              </a:ext>
            </a:extLst>
          </p:cNvPr>
          <p:cNvSpPr/>
          <p:nvPr/>
        </p:nvSpPr>
        <p:spPr>
          <a:xfrm>
            <a:off x="6877674" y="2052073"/>
            <a:ext cx="1003801" cy="369332"/>
          </a:xfrm>
          <a:prstGeom prst="rect">
            <a:avLst/>
          </a:prstGeom>
        </p:spPr>
        <p:txBody>
          <a:bodyPr wrap="none">
            <a:spAutoFit/>
          </a:bodyPr>
          <a:lstStyle/>
          <a:p>
            <a:r>
              <a:rPr lang="en-US" b="1" dirty="0"/>
              <a:t>Smoking</a:t>
            </a:r>
            <a:endParaRPr lang="en-QA" b="1" dirty="0"/>
          </a:p>
        </p:txBody>
      </p:sp>
      <p:sp>
        <p:nvSpPr>
          <p:cNvPr id="64" name="Rectangle 63">
            <a:extLst>
              <a:ext uri="{FF2B5EF4-FFF2-40B4-BE49-F238E27FC236}">
                <a16:creationId xmlns:a16="http://schemas.microsoft.com/office/drawing/2014/main" id="{810A015E-BB29-7748-8C0F-1306261771A7}"/>
              </a:ext>
            </a:extLst>
          </p:cNvPr>
          <p:cNvSpPr/>
          <p:nvPr/>
        </p:nvSpPr>
        <p:spPr>
          <a:xfrm>
            <a:off x="8346457" y="2066579"/>
            <a:ext cx="806631" cy="369332"/>
          </a:xfrm>
          <a:prstGeom prst="rect">
            <a:avLst/>
          </a:prstGeom>
        </p:spPr>
        <p:txBody>
          <a:bodyPr wrap="none">
            <a:spAutoFit/>
          </a:bodyPr>
          <a:lstStyle/>
          <a:p>
            <a:r>
              <a:rPr lang="en-US" b="1" dirty="0"/>
              <a:t>HbA1c</a:t>
            </a:r>
            <a:endParaRPr lang="en-QA" b="1" dirty="0"/>
          </a:p>
        </p:txBody>
      </p:sp>
      <p:sp>
        <p:nvSpPr>
          <p:cNvPr id="65" name="TextBox 64">
            <a:extLst>
              <a:ext uri="{FF2B5EF4-FFF2-40B4-BE49-F238E27FC236}">
                <a16:creationId xmlns:a16="http://schemas.microsoft.com/office/drawing/2014/main" id="{C43A407E-4EEA-7F42-BAE7-F4466CD2118F}"/>
              </a:ext>
            </a:extLst>
          </p:cNvPr>
          <p:cNvSpPr txBox="1"/>
          <p:nvPr/>
        </p:nvSpPr>
        <p:spPr>
          <a:xfrm>
            <a:off x="9976195" y="2066579"/>
            <a:ext cx="577402" cy="369332"/>
          </a:xfrm>
          <a:prstGeom prst="rect">
            <a:avLst/>
          </a:prstGeom>
          <a:noFill/>
        </p:spPr>
        <p:txBody>
          <a:bodyPr wrap="none" rtlCol="0">
            <a:spAutoFit/>
          </a:bodyPr>
          <a:lstStyle/>
          <a:p>
            <a:r>
              <a:rPr lang="en-US" b="1" dirty="0"/>
              <a:t>BMI</a:t>
            </a:r>
            <a:endParaRPr lang="en-QA" b="1" dirty="0"/>
          </a:p>
        </p:txBody>
      </p:sp>
      <p:pic>
        <p:nvPicPr>
          <p:cNvPr id="69" name="Picture 68">
            <a:extLst>
              <a:ext uri="{FF2B5EF4-FFF2-40B4-BE49-F238E27FC236}">
                <a16:creationId xmlns:a16="http://schemas.microsoft.com/office/drawing/2014/main" id="{EE1685B2-C654-2841-A56B-D43F698F9342}"/>
              </a:ext>
            </a:extLst>
          </p:cNvPr>
          <p:cNvPicPr>
            <a:picLocks noChangeAspect="1"/>
          </p:cNvPicPr>
          <p:nvPr/>
        </p:nvPicPr>
        <p:blipFill rotWithShape="1">
          <a:blip r:embed="rId2"/>
          <a:srcRect t="71523"/>
          <a:stretch/>
        </p:blipFill>
        <p:spPr>
          <a:xfrm>
            <a:off x="3918317" y="4712478"/>
            <a:ext cx="4294430" cy="1361003"/>
          </a:xfrm>
          <a:prstGeom prst="rect">
            <a:avLst/>
          </a:prstGeom>
        </p:spPr>
      </p:pic>
      <p:sp>
        <p:nvSpPr>
          <p:cNvPr id="70" name="Rectangle 69">
            <a:extLst>
              <a:ext uri="{FF2B5EF4-FFF2-40B4-BE49-F238E27FC236}">
                <a16:creationId xmlns:a16="http://schemas.microsoft.com/office/drawing/2014/main" id="{9E29FAB2-59F6-4C4D-8C2C-B57509498C32}"/>
              </a:ext>
            </a:extLst>
          </p:cNvPr>
          <p:cNvSpPr/>
          <p:nvPr/>
        </p:nvSpPr>
        <p:spPr>
          <a:xfrm>
            <a:off x="5148341" y="4518488"/>
            <a:ext cx="546945" cy="369332"/>
          </a:xfrm>
          <a:prstGeom prst="rect">
            <a:avLst/>
          </a:prstGeom>
        </p:spPr>
        <p:txBody>
          <a:bodyPr wrap="none">
            <a:spAutoFit/>
          </a:bodyPr>
          <a:lstStyle/>
          <a:p>
            <a:r>
              <a:rPr lang="en-US" b="1" dirty="0"/>
              <a:t>SBP</a:t>
            </a:r>
            <a:endParaRPr lang="en-QA" b="1" dirty="0"/>
          </a:p>
        </p:txBody>
      </p:sp>
      <p:sp>
        <p:nvSpPr>
          <p:cNvPr id="71" name="Rectangle 70">
            <a:extLst>
              <a:ext uri="{FF2B5EF4-FFF2-40B4-BE49-F238E27FC236}">
                <a16:creationId xmlns:a16="http://schemas.microsoft.com/office/drawing/2014/main" id="{1367F0A7-4326-364A-996D-98D1C2899E1D}"/>
              </a:ext>
            </a:extLst>
          </p:cNvPr>
          <p:cNvSpPr/>
          <p:nvPr/>
        </p:nvSpPr>
        <p:spPr>
          <a:xfrm>
            <a:off x="6564671" y="4518488"/>
            <a:ext cx="583814" cy="369332"/>
          </a:xfrm>
          <a:prstGeom prst="rect">
            <a:avLst/>
          </a:prstGeom>
        </p:spPr>
        <p:txBody>
          <a:bodyPr wrap="none">
            <a:spAutoFit/>
          </a:bodyPr>
          <a:lstStyle/>
          <a:p>
            <a:r>
              <a:rPr lang="en-US" b="1" dirty="0"/>
              <a:t>DBP</a:t>
            </a:r>
            <a:endParaRPr lang="en-QA" b="1" dirty="0"/>
          </a:p>
        </p:txBody>
      </p:sp>
      <p:sp>
        <p:nvSpPr>
          <p:cNvPr id="86" name="TextBox 85">
            <a:extLst>
              <a:ext uri="{FF2B5EF4-FFF2-40B4-BE49-F238E27FC236}">
                <a16:creationId xmlns:a16="http://schemas.microsoft.com/office/drawing/2014/main" id="{01AD9A5D-9EB0-5943-A536-E652983F681A}"/>
              </a:ext>
            </a:extLst>
          </p:cNvPr>
          <p:cNvSpPr txBox="1"/>
          <p:nvPr/>
        </p:nvSpPr>
        <p:spPr>
          <a:xfrm>
            <a:off x="576290" y="3867182"/>
            <a:ext cx="4369466" cy="3046988"/>
          </a:xfrm>
          <a:prstGeom prst="rect">
            <a:avLst/>
          </a:prstGeom>
          <a:noFill/>
        </p:spPr>
        <p:txBody>
          <a:bodyPr wrap="none" rtlCol="0">
            <a:spAutoFit/>
          </a:bodyPr>
          <a:lstStyle/>
          <a:p>
            <a:r>
              <a:rPr lang="en-US" sz="2400" b="1" dirty="0">
                <a:solidFill>
                  <a:srgbClr val="00B0F0"/>
                </a:solidFill>
              </a:rPr>
              <a:t>Summary</a:t>
            </a:r>
            <a:r>
              <a:rPr lang="en-US" sz="2400" dirty="0">
                <a:solidFill>
                  <a:srgbClr val="00B0F0"/>
                </a:solidFill>
              </a:rPr>
              <a:t>:</a:t>
            </a:r>
          </a:p>
          <a:p>
            <a:r>
              <a:rPr lang="en-US" sz="2400" dirty="0"/>
              <a:t>The application of Deep Learning </a:t>
            </a:r>
          </a:p>
          <a:p>
            <a:r>
              <a:rPr lang="en-US" sz="2400" dirty="0"/>
              <a:t>to retinal fundus images </a:t>
            </a:r>
            <a:r>
              <a:rPr lang="en-US" sz="2400" i="1" u="sng" dirty="0"/>
              <a:t>alone</a:t>
            </a:r>
            <a:r>
              <a:rPr lang="en-US" sz="2400" dirty="0"/>
              <a:t> </a:t>
            </a:r>
          </a:p>
          <a:p>
            <a:r>
              <a:rPr lang="en-US" sz="2400" dirty="0"/>
              <a:t>can be used to predict </a:t>
            </a:r>
          </a:p>
          <a:p>
            <a:r>
              <a:rPr lang="en-US" sz="2400" dirty="0"/>
              <a:t>multiple cardiovascular </a:t>
            </a:r>
          </a:p>
          <a:p>
            <a:r>
              <a:rPr lang="en-US" sz="2400" dirty="0"/>
              <a:t>risk factors, including age, </a:t>
            </a:r>
          </a:p>
          <a:p>
            <a:r>
              <a:rPr lang="en-US" sz="2400" dirty="0"/>
              <a:t>gender and SBP, among others</a:t>
            </a:r>
          </a:p>
          <a:p>
            <a:endParaRPr lang="en-QA" sz="2400" i="1" dirty="0"/>
          </a:p>
        </p:txBody>
      </p:sp>
    </p:spTree>
    <p:extLst>
      <p:ext uri="{BB962C8B-B14F-4D97-AF65-F5344CB8AC3E}">
        <p14:creationId xmlns:p14="http://schemas.microsoft.com/office/powerpoint/2010/main" val="2536669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DD433-ACB2-A749-AC33-B27DF9D4EEB8}"/>
              </a:ext>
            </a:extLst>
          </p:cNvPr>
          <p:cNvSpPr>
            <a:spLocks noGrp="1"/>
          </p:cNvSpPr>
          <p:nvPr>
            <p:ph type="title"/>
          </p:nvPr>
        </p:nvSpPr>
        <p:spPr/>
        <p:txBody>
          <a:bodyPr/>
          <a:lstStyle/>
          <a:p>
            <a:pPr algn="ctr"/>
            <a:r>
              <a:rPr lang="en-US" dirty="0"/>
              <a:t>Next Lecture…</a:t>
            </a:r>
            <a:endParaRPr lang="en-QA" dirty="0"/>
          </a:p>
        </p:txBody>
      </p:sp>
      <p:sp>
        <p:nvSpPr>
          <p:cNvPr id="3" name="Content Placeholder 2">
            <a:extLst>
              <a:ext uri="{FF2B5EF4-FFF2-40B4-BE49-F238E27FC236}">
                <a16:creationId xmlns:a16="http://schemas.microsoft.com/office/drawing/2014/main" id="{D27AC97D-F18C-7E40-9636-F2A88287CD0F}"/>
              </a:ext>
            </a:extLst>
          </p:cNvPr>
          <p:cNvSpPr>
            <a:spLocks noGrp="1"/>
          </p:cNvSpPr>
          <p:nvPr>
            <p:ph idx="1"/>
          </p:nvPr>
        </p:nvSpPr>
        <p:spPr>
          <a:xfrm>
            <a:off x="838200" y="1825625"/>
            <a:ext cx="11112500" cy="4351338"/>
          </a:xfrm>
        </p:spPr>
        <p:txBody>
          <a:bodyPr/>
          <a:lstStyle/>
          <a:p>
            <a:r>
              <a:rPr lang="en-US" b="1" dirty="0">
                <a:solidFill>
                  <a:srgbClr val="00B0F0"/>
                </a:solidFill>
              </a:rPr>
              <a:t>AI Applications in Medicine – Part II</a:t>
            </a:r>
          </a:p>
          <a:p>
            <a:endParaRPr lang="en-QA" dirty="0"/>
          </a:p>
        </p:txBody>
      </p:sp>
    </p:spTree>
    <p:extLst>
      <p:ext uri="{BB962C8B-B14F-4D97-AF65-F5344CB8AC3E}">
        <p14:creationId xmlns:p14="http://schemas.microsoft.com/office/powerpoint/2010/main" val="27514493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DD433-ACB2-A749-AC33-B27DF9D4EEB8}"/>
              </a:ext>
            </a:extLst>
          </p:cNvPr>
          <p:cNvSpPr>
            <a:spLocks noGrp="1"/>
          </p:cNvSpPr>
          <p:nvPr>
            <p:ph type="title"/>
          </p:nvPr>
        </p:nvSpPr>
        <p:spPr/>
        <p:txBody>
          <a:bodyPr/>
          <a:lstStyle/>
          <a:p>
            <a:pPr algn="ctr"/>
            <a:r>
              <a:rPr lang="en-QA" dirty="0"/>
              <a:t>References</a:t>
            </a:r>
          </a:p>
        </p:txBody>
      </p:sp>
      <p:sp>
        <p:nvSpPr>
          <p:cNvPr id="3" name="Content Placeholder 2">
            <a:extLst>
              <a:ext uri="{FF2B5EF4-FFF2-40B4-BE49-F238E27FC236}">
                <a16:creationId xmlns:a16="http://schemas.microsoft.com/office/drawing/2014/main" id="{D27AC97D-F18C-7E40-9636-F2A88287CD0F}"/>
              </a:ext>
            </a:extLst>
          </p:cNvPr>
          <p:cNvSpPr>
            <a:spLocks noGrp="1"/>
          </p:cNvSpPr>
          <p:nvPr>
            <p:ph idx="1"/>
          </p:nvPr>
        </p:nvSpPr>
        <p:spPr>
          <a:xfrm>
            <a:off x="838200" y="1825625"/>
            <a:ext cx="10853928" cy="4351338"/>
          </a:xfrm>
        </p:spPr>
        <p:txBody>
          <a:bodyPr>
            <a:normAutofit fontScale="85000" lnSpcReduction="20000"/>
          </a:bodyPr>
          <a:lstStyle/>
          <a:p>
            <a:pPr marL="514350" indent="-514350">
              <a:buFont typeface="+mj-lt"/>
              <a:buAutoNum type="arabicPeriod"/>
            </a:pPr>
            <a:r>
              <a:rPr lang="en-US" dirty="0"/>
              <a:t>Gulshan, Varun, et al. "Development and validation of a deep learning algorithm   for detection of diabetic retinopathy in retinal fundus photographs." </a:t>
            </a:r>
            <a:r>
              <a:rPr lang="en-US" i="1" dirty="0"/>
              <a:t>Jama</a:t>
            </a:r>
            <a:r>
              <a:rPr lang="en-US" dirty="0"/>
              <a:t> 316.22 (2016): 2402-2410.</a:t>
            </a:r>
          </a:p>
          <a:p>
            <a:pPr marL="514350" indent="-514350">
              <a:buFont typeface="+mj-lt"/>
              <a:buAutoNum type="arabicPeriod"/>
            </a:pPr>
            <a:r>
              <a:rPr lang="en-US" dirty="0" err="1"/>
              <a:t>Mitani</a:t>
            </a:r>
            <a:r>
              <a:rPr lang="en-US" dirty="0"/>
              <a:t>, </a:t>
            </a:r>
            <a:r>
              <a:rPr lang="en-US" dirty="0" err="1"/>
              <a:t>Akinori</a:t>
            </a:r>
            <a:r>
              <a:rPr lang="en-US" dirty="0"/>
              <a:t>, et al. "Detection of </a:t>
            </a:r>
            <a:r>
              <a:rPr lang="en-US" dirty="0" err="1"/>
              <a:t>anaemia</a:t>
            </a:r>
            <a:r>
              <a:rPr lang="en-US" dirty="0"/>
              <a:t> from retinal fundus images via deep learning." </a:t>
            </a:r>
            <a:r>
              <a:rPr lang="en-US" i="1" dirty="0"/>
              <a:t>Nature Biomedical Engineering</a:t>
            </a:r>
            <a:r>
              <a:rPr lang="en-US" dirty="0"/>
              <a:t> 4.1 (2020): 18-27. </a:t>
            </a:r>
          </a:p>
          <a:p>
            <a:pPr marL="514350" indent="-514350">
              <a:buFont typeface="+mj-lt"/>
              <a:buAutoNum type="arabicPeriod"/>
            </a:pPr>
            <a:r>
              <a:rPr lang="en-US" dirty="0"/>
              <a:t>Poplin, R., et al. "Predicting cardiovascular risk factors from retinal fundus photographs using deep learning.” </a:t>
            </a:r>
            <a:r>
              <a:rPr lang="en-US" i="1" dirty="0" err="1"/>
              <a:t>arXiv</a:t>
            </a:r>
            <a:r>
              <a:rPr lang="en-US" i="1" dirty="0"/>
              <a:t> preprint arXiv:1708.09843</a:t>
            </a:r>
            <a:r>
              <a:rPr lang="en-US" dirty="0"/>
              <a:t>. </a:t>
            </a:r>
          </a:p>
          <a:p>
            <a:pPr marL="514350" indent="-514350">
              <a:buFont typeface="+mj-lt"/>
              <a:buAutoNum type="arabicPeriod"/>
            </a:pPr>
            <a:r>
              <a:rPr lang="en-US" dirty="0"/>
              <a:t>Hammoud, M., et al. “</a:t>
            </a:r>
            <a:r>
              <a:rPr lang="en-US" dirty="0" err="1"/>
              <a:t>Avey</a:t>
            </a:r>
            <a:r>
              <a:rPr lang="en-US" dirty="0"/>
              <a:t>: An Accurate AI Algorithm for Self-Diagnosis.” </a:t>
            </a:r>
            <a:r>
              <a:rPr lang="en-US" dirty="0" err="1"/>
              <a:t>medRxiv</a:t>
            </a:r>
            <a:r>
              <a:rPr lang="en-US" dirty="0"/>
              <a:t> 2022</a:t>
            </a:r>
          </a:p>
          <a:p>
            <a:pPr marL="514350" indent="-514350">
              <a:buFont typeface="+mj-lt"/>
              <a:buAutoNum type="arabicPeriod"/>
            </a:pPr>
            <a:r>
              <a:rPr lang="en-US" dirty="0"/>
              <a:t>Du, Nan, et al. "Extracting symptoms and their status from clinical conversations." </a:t>
            </a:r>
            <a:r>
              <a:rPr lang="en-US" i="1" dirty="0" err="1"/>
              <a:t>arXiv</a:t>
            </a:r>
            <a:r>
              <a:rPr lang="en-US" i="1" dirty="0"/>
              <a:t> preprint arXiv:1906.02239</a:t>
            </a:r>
            <a:r>
              <a:rPr lang="en-US" dirty="0"/>
              <a:t> (2019). </a:t>
            </a:r>
          </a:p>
          <a:p>
            <a:pPr marL="514350" indent="-514350">
              <a:buFont typeface="+mj-lt"/>
              <a:buAutoNum type="arabicPeriod"/>
            </a:pPr>
            <a:r>
              <a:rPr lang="en-US" dirty="0"/>
              <a:t>Kundu, </a:t>
            </a:r>
            <a:r>
              <a:rPr lang="en-US" dirty="0" err="1"/>
              <a:t>Shinjini</a:t>
            </a:r>
            <a:r>
              <a:rPr lang="en-US" dirty="0"/>
              <a:t>, et al. "Discovery and visualization of structural biomarkers from MRI using transport-based morphometry." </a:t>
            </a:r>
            <a:r>
              <a:rPr lang="en-US" i="1" dirty="0" err="1"/>
              <a:t>NeuroImage</a:t>
            </a:r>
            <a:r>
              <a:rPr lang="en-US" dirty="0"/>
              <a:t> 167 (2018): 256-275.</a:t>
            </a:r>
          </a:p>
          <a:p>
            <a:endParaRPr lang="en-QA" dirty="0"/>
          </a:p>
        </p:txBody>
      </p:sp>
    </p:spTree>
    <p:extLst>
      <p:ext uri="{BB962C8B-B14F-4D97-AF65-F5344CB8AC3E}">
        <p14:creationId xmlns:p14="http://schemas.microsoft.com/office/powerpoint/2010/main" val="185856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 </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p:txBody>
          <a:bodyPr>
            <a:normAutofit/>
          </a:bodyPr>
          <a:lstStyle/>
          <a:p>
            <a:r>
              <a:rPr lang="en-US" dirty="0"/>
              <a:t>Anemia is a public health problem impacting an estimated 1.62 billion people and inducing far-reaching consequences on productivity and quality-of-life</a:t>
            </a:r>
          </a:p>
          <a:p>
            <a:endParaRPr lang="en-US" dirty="0"/>
          </a:p>
          <a:p>
            <a:r>
              <a:rPr lang="en-US" dirty="0"/>
              <a:t>Anemia is usually correctable; </a:t>
            </a:r>
            <a:br>
              <a:rPr lang="en-US" dirty="0"/>
            </a:br>
            <a:r>
              <a:rPr lang="en-US" dirty="0"/>
              <a:t>hence, timely detection and </a:t>
            </a:r>
            <a:br>
              <a:rPr lang="en-US" dirty="0"/>
            </a:br>
            <a:r>
              <a:rPr lang="en-US" dirty="0"/>
              <a:t>intervention are key!</a:t>
            </a:r>
            <a:endParaRPr lang="en-QA" dirty="0"/>
          </a:p>
        </p:txBody>
      </p:sp>
      <p:pic>
        <p:nvPicPr>
          <p:cNvPr id="32770" name="Picture 2" descr="Anemia Overview - Harvard Health">
            <a:extLst>
              <a:ext uri="{FF2B5EF4-FFF2-40B4-BE49-F238E27FC236}">
                <a16:creationId xmlns:a16="http://schemas.microsoft.com/office/drawing/2014/main" id="{C61155FD-0BB8-5641-9B0D-B118B92FF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8232" y="3145536"/>
            <a:ext cx="5303520" cy="2921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117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 </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p:txBody>
          <a:bodyPr>
            <a:normAutofit/>
          </a:bodyPr>
          <a:lstStyle/>
          <a:p>
            <a:r>
              <a:rPr lang="en-US" dirty="0"/>
              <a:t>The most reliable indicator of anemia is hemoglobin concentration (Hb), which is measured using a venous or capillary blood sample</a:t>
            </a:r>
          </a:p>
          <a:p>
            <a:endParaRPr lang="en-US" dirty="0"/>
          </a:p>
          <a:p>
            <a:r>
              <a:rPr lang="en-US" dirty="0"/>
              <a:t>This is invasive &amp; painful and can cause infection in patients &amp; healthcare workers, let alone that it generates biohazardous waste</a:t>
            </a:r>
          </a:p>
          <a:p>
            <a:pPr marL="0" indent="0">
              <a:buNone/>
            </a:pPr>
            <a:endParaRPr lang="en-US" dirty="0"/>
          </a:p>
          <a:p>
            <a:r>
              <a:rPr lang="en-US" dirty="0"/>
              <a:t>Noninvasive procedures are currently available or under exploration, but they are less accurate than the gold standard and represent trade-offs between invasiveness, time, cost and accuracy</a:t>
            </a:r>
            <a:endParaRPr lang="en-QA" dirty="0"/>
          </a:p>
        </p:txBody>
      </p:sp>
    </p:spTree>
    <p:extLst>
      <p:ext uri="{BB962C8B-B14F-4D97-AF65-F5344CB8AC3E}">
        <p14:creationId xmlns:p14="http://schemas.microsoft.com/office/powerpoint/2010/main" val="31012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 </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p:txBody>
          <a:bodyPr>
            <a:normAutofit/>
          </a:bodyPr>
          <a:lstStyle/>
          <a:p>
            <a:r>
              <a:rPr lang="en-US" dirty="0"/>
              <a:t>Interestingly, anemia of sufficient severity has been known to manifest characteristic signs in the fundus of the eye</a:t>
            </a:r>
          </a:p>
          <a:p>
            <a:pPr lvl="1"/>
            <a:r>
              <a:rPr lang="en-US" dirty="0"/>
              <a:t>E.g., Retinopathy is observed in 28.3% of patients with anemia and/or thrombocytopenia, and low Hb was associated with the presence of retinopathy</a:t>
            </a:r>
          </a:p>
          <a:p>
            <a:pPr lvl="1"/>
            <a:endParaRPr lang="en-US" dirty="0"/>
          </a:p>
          <a:p>
            <a:r>
              <a:rPr lang="en-US" dirty="0"/>
              <a:t>The low prevalence of retinopathy among patients with anemia limits its potential sensitivity as a stand-alone diagnostic feature</a:t>
            </a:r>
          </a:p>
          <a:p>
            <a:pPr lvl="1"/>
            <a:r>
              <a:rPr lang="en-US" dirty="0"/>
              <a:t>Hence, fundus photographs have not been used to either detect anemia or quantify more precise Hb levels</a:t>
            </a:r>
            <a:endParaRPr lang="en-QA" dirty="0"/>
          </a:p>
        </p:txBody>
      </p:sp>
    </p:spTree>
    <p:extLst>
      <p:ext uri="{BB962C8B-B14F-4D97-AF65-F5344CB8AC3E}">
        <p14:creationId xmlns:p14="http://schemas.microsoft.com/office/powerpoint/2010/main" val="323274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 </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p:txBody>
          <a:bodyPr>
            <a:normAutofit/>
          </a:bodyPr>
          <a:lstStyle/>
          <a:p>
            <a:r>
              <a:rPr lang="en-US" dirty="0"/>
              <a:t>Google showed that Hb can be quantified and anemia can be detected using fundus photographs and deep learning</a:t>
            </a:r>
          </a:p>
          <a:p>
            <a:endParaRPr lang="en-US" dirty="0"/>
          </a:p>
          <a:p>
            <a:r>
              <a:rPr lang="en-US" dirty="0"/>
              <a:t>They conducted a study on data from the UK Biobank with a total of 114,205 fundus images from 57,163 study participants</a:t>
            </a:r>
          </a:p>
          <a:p>
            <a:pPr lvl="1"/>
            <a:r>
              <a:rPr lang="en-US" dirty="0"/>
              <a:t>Among all the participants, 3.7% had anemia, with Hb ranging from 6.4 g dl</a:t>
            </a:r>
            <a:r>
              <a:rPr lang="en-US" baseline="30000" dirty="0"/>
              <a:t>–1 </a:t>
            </a:r>
            <a:r>
              <a:rPr lang="en-US" dirty="0"/>
              <a:t>to 19.6 g dl</a:t>
            </a:r>
            <a:r>
              <a:rPr lang="en-US" baseline="30000" dirty="0"/>
              <a:t>–1</a:t>
            </a:r>
          </a:p>
          <a:p>
            <a:pPr lvl="1"/>
            <a:r>
              <a:rPr lang="en-US" dirty="0"/>
              <a:t>Metadata such as demographics, sex, and age were considered</a:t>
            </a:r>
          </a:p>
          <a:p>
            <a:endParaRPr lang="en-US" dirty="0"/>
          </a:p>
          <a:p>
            <a:endParaRPr lang="en-US" dirty="0"/>
          </a:p>
          <a:p>
            <a:endParaRPr lang="en-QA" dirty="0"/>
          </a:p>
        </p:txBody>
      </p:sp>
    </p:spTree>
    <p:extLst>
      <p:ext uri="{BB962C8B-B14F-4D97-AF65-F5344CB8AC3E}">
        <p14:creationId xmlns:p14="http://schemas.microsoft.com/office/powerpoint/2010/main" val="147584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 </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p:txBody>
          <a:bodyPr>
            <a:normAutofit/>
          </a:bodyPr>
          <a:lstStyle/>
          <a:p>
            <a:r>
              <a:rPr lang="en-US" dirty="0"/>
              <a:t>To this end, they developed 3 machine learning models:</a:t>
            </a:r>
          </a:p>
          <a:p>
            <a:pPr marL="914400" lvl="1" indent="-457200">
              <a:buFont typeface="+mj-lt"/>
              <a:buAutoNum type="arabicPeriod"/>
            </a:pPr>
            <a:r>
              <a:rPr lang="en-US" dirty="0"/>
              <a:t>A </a:t>
            </a:r>
            <a:r>
              <a:rPr lang="en-US" i="1" dirty="0">
                <a:solidFill>
                  <a:srgbClr val="C00000"/>
                </a:solidFill>
              </a:rPr>
              <a:t>metadata-only</a:t>
            </a:r>
            <a:r>
              <a:rPr lang="en-US" dirty="0"/>
              <a:t> (linear regression– </a:t>
            </a:r>
            <a:r>
              <a:rPr lang="en-US" i="1" dirty="0"/>
              <a:t>will be discussed later in the semester</a:t>
            </a:r>
            <a:r>
              <a:rPr lang="en-US" dirty="0"/>
              <a:t>) model to ensure that their predictors were not solely predicting Hb measurements based on age and sex</a:t>
            </a:r>
          </a:p>
          <a:p>
            <a:pPr marL="514350" indent="-514350">
              <a:buFont typeface="+mj-lt"/>
              <a:buAutoNum type="arabicPeriod"/>
            </a:pPr>
            <a:endParaRPr lang="en-US" sz="2400" dirty="0"/>
          </a:p>
          <a:p>
            <a:pPr marL="914400" lvl="1" indent="-457200">
              <a:buFont typeface="+mj-lt"/>
              <a:buAutoNum type="arabicPeriod"/>
            </a:pPr>
            <a:r>
              <a:rPr lang="en-US" dirty="0"/>
              <a:t>A </a:t>
            </a:r>
            <a:r>
              <a:rPr lang="en-US" i="1" dirty="0">
                <a:solidFill>
                  <a:srgbClr val="92D050"/>
                </a:solidFill>
              </a:rPr>
              <a:t>fundus-only</a:t>
            </a:r>
            <a:r>
              <a:rPr lang="en-US" dirty="0"/>
              <a:t> deep learning model, which uses fundus images</a:t>
            </a:r>
          </a:p>
          <a:p>
            <a:pPr marL="914400" lvl="1" indent="-457200">
              <a:buFont typeface="+mj-lt"/>
              <a:buAutoNum type="arabicPeriod"/>
            </a:pPr>
            <a:endParaRPr lang="en-US" dirty="0"/>
          </a:p>
          <a:p>
            <a:pPr marL="914400" lvl="1" indent="-457200">
              <a:buFont typeface="+mj-lt"/>
              <a:buAutoNum type="arabicPeriod"/>
            </a:pPr>
            <a:r>
              <a:rPr lang="en-US" dirty="0"/>
              <a:t>A </a:t>
            </a:r>
            <a:r>
              <a:rPr lang="en-US" i="1" dirty="0">
                <a:solidFill>
                  <a:srgbClr val="00B0F0"/>
                </a:solidFill>
              </a:rPr>
              <a:t>combined model</a:t>
            </a:r>
            <a:r>
              <a:rPr lang="en-US" dirty="0"/>
              <a:t>, which uses both metadata and fundus images</a:t>
            </a:r>
          </a:p>
          <a:p>
            <a:pPr lvl="1"/>
            <a:endParaRPr lang="en-US" dirty="0"/>
          </a:p>
          <a:p>
            <a:endParaRPr lang="en-US" dirty="0"/>
          </a:p>
        </p:txBody>
      </p:sp>
    </p:spTree>
    <p:extLst>
      <p:ext uri="{BB962C8B-B14F-4D97-AF65-F5344CB8AC3E}">
        <p14:creationId xmlns:p14="http://schemas.microsoft.com/office/powerpoint/2010/main" val="229211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16481</TotalTime>
  <Words>3236</Words>
  <Application>Microsoft Macintosh PowerPoint</Application>
  <PresentationFormat>Widescreen</PresentationFormat>
  <Paragraphs>430</Paragraphs>
  <Slides>42</Slides>
  <Notes>32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Arial</vt:lpstr>
      <vt:lpstr>Calibri</vt:lpstr>
      <vt:lpstr>Calibri Light</vt:lpstr>
      <vt:lpstr>Helvetica</vt:lpstr>
      <vt:lpstr>Lucida Grande</vt:lpstr>
      <vt:lpstr>Source Sans Pro</vt:lpstr>
      <vt:lpstr>Times</vt:lpstr>
      <vt:lpstr>Wingdings</vt:lpstr>
      <vt:lpstr>Office Theme</vt:lpstr>
      <vt:lpstr>AI for Medicine </vt:lpstr>
      <vt:lpstr>Today…</vt:lpstr>
      <vt:lpstr>Outline</vt:lpstr>
      <vt:lpstr>Some Applications of AI in Medicine</vt:lpstr>
      <vt:lpstr>Detecting Anemia from Retinal Fundus Images Using Deep Learning </vt:lpstr>
      <vt:lpstr>Detecting Anemia from Retinal Fundus Images Using Deep Learning </vt:lpstr>
      <vt:lpstr>Detecting Anemia from Retinal Fundus Images Using Deep Learning </vt:lpstr>
      <vt:lpstr>Detecting Anemia from Retinal Fundus Images Using Deep Learning </vt:lpstr>
      <vt:lpstr>Detecting Anemia from Retinal Fundus Images Using Deep Learning </vt:lpstr>
      <vt:lpstr>Detecting Anemia from Retinal Fundus Images Using Deep Learning </vt:lpstr>
      <vt:lpstr>Detecting Anemia from Retinal Fundus Images Using Deep Learning</vt:lpstr>
      <vt:lpstr>Detecting Anemia from Retinal Fundus Images Using Deep Learning</vt:lpstr>
      <vt:lpstr>Detecting Anemia from Retinal Fundus Images Using Deep Learning</vt:lpstr>
      <vt:lpstr>Detecting Anemia from Retinal Fundus Images Using Deep Learning</vt:lpstr>
      <vt:lpstr>Detecting Anemia from Retinal Fundus Images Using Deep Learning</vt:lpstr>
      <vt:lpstr>Detecting Anemia from Retinal Fundus Images Using Deep Learning</vt:lpstr>
      <vt:lpstr>Detecting Anemia from Retinal Fundus Images Using Deep Learning</vt:lpstr>
      <vt:lpstr>Detecting Anemia from Retinal Fundus Images Using Deep Learning</vt:lpstr>
      <vt:lpstr>Detecting Anemia from Retinal Fundus Images Using Deep Learning</vt:lpstr>
      <vt:lpstr>Detecting Anemia from Retinal Fundus Images Using Deep Learning</vt:lpstr>
      <vt:lpstr>Detecting Anemia from Retinal Fundus Images Using Deep Learning</vt:lpstr>
      <vt:lpstr>Detecting Anemia from Retinal Fundus Images Using Deep Learning</vt:lpstr>
      <vt:lpstr>Detecting Anemia from Retinal Fundus Images Using Deep Learning</vt:lpstr>
      <vt:lpstr>Detecting Anemia from Retinal Fundus Images Using Deep Learning</vt:lpstr>
      <vt:lpstr>Detecting Anemia from Retinal Fundus Images Using Deep Learning</vt:lpstr>
      <vt:lpstr>Detecting Anemia from Retinal Fundus Images Using Deep Learning</vt:lpstr>
      <vt:lpstr>Detecting Anemia from Retinal Fundus Images Using Deep Learning</vt:lpstr>
      <vt:lpstr>Detecting Anemia from Retinal Fundus Images Using Deep Learning</vt:lpstr>
      <vt:lpstr>Detecting Anemia from Retinal Fundus Images Using Deep Learning</vt:lpstr>
      <vt:lpstr>Detecting Anemia from Retinal Fundus Images Using Deep Learning</vt:lpstr>
      <vt:lpstr>Detecting Anemia from Retinal Fundus Images Using Deep Learning</vt:lpstr>
      <vt:lpstr>Detecting Anemia from Retinal Fundus Images Using Deep Learning </vt:lpstr>
      <vt:lpstr>Some Applications of AI in Medicine</vt:lpstr>
      <vt:lpstr>Predicting Cardiovascular Risk Factors from Retinal Fundus Photographs Using Deep Learning</vt:lpstr>
      <vt:lpstr>Predicting Cardiovascular Risk Factors from Retinal Fundus Photographs Using Deep Learning</vt:lpstr>
      <vt:lpstr>Predicting Cardiovascular Risk Factors from Retinal Fundus Photographs Using Deep Learning</vt:lpstr>
      <vt:lpstr>Predicting Cardiovascular Risk Factors from Retinal Fundus Photographs Using Deep Learning</vt:lpstr>
      <vt:lpstr>Predicting Cardiovascular Risk Factors from Retinal Fundus Photographs Using Deep Learning</vt:lpstr>
      <vt:lpstr>Predicting Cardiovascular Risk Factors from Retinal Fundus Photographs Using Deep Learning</vt:lpstr>
      <vt:lpstr>Predicting Cardiovascular Risk Factors from Retinal Fundus Photographs Using Deep Learning</vt:lpstr>
      <vt:lpstr>Next Lecture…</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Mohammad Hammoud</cp:lastModifiedBy>
  <cp:revision>284</cp:revision>
  <dcterms:created xsi:type="dcterms:W3CDTF">2021-01-10T14:59:52Z</dcterms:created>
  <dcterms:modified xsi:type="dcterms:W3CDTF">2023-02-01T19:08:52Z</dcterms:modified>
</cp:coreProperties>
</file>